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Track" charset="1" panose="02000000000000000000"/>
      <p:regular r:id="rId24"/>
    </p:embeddedFont>
    <p:embeddedFont>
      <p:font typeface="Poppins" charset="1" panose="00000500000000000000"/>
      <p:regular r:id="rId25"/>
    </p:embeddedFont>
    <p:embeddedFont>
      <p:font typeface="Poppins Bold" charset="1" panose="000008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notesMasters/notesMaster1.xml" Type="http://schemas.openxmlformats.org/officeDocument/2006/relationships/notesMaster"/><Relationship Id="rId28" Target="theme/theme2.xml" Type="http://schemas.openxmlformats.org/officeDocument/2006/relationships/theme"/><Relationship Id="rId29" Target="notesSlides/notesSlide1.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calculate the total revenue generated from pizza sales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6.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sp>
        <p:nvSpPr>
          <p:cNvPr name="TextBox 3" id="3"/>
          <p:cNvSpPr txBox="true"/>
          <p:nvPr/>
        </p:nvSpPr>
        <p:spPr>
          <a:xfrm rot="0">
            <a:off x="2165755" y="2477887"/>
            <a:ext cx="13956489" cy="1730374"/>
          </a:xfrm>
          <a:prstGeom prst="rect">
            <a:avLst/>
          </a:prstGeom>
        </p:spPr>
        <p:txBody>
          <a:bodyPr anchor="t" rtlCol="false" tIns="0" lIns="0" bIns="0" rIns="0">
            <a:spAutoFit/>
          </a:bodyPr>
          <a:lstStyle/>
          <a:p>
            <a:pPr algn="ctr">
              <a:lnSpc>
                <a:spcPts val="12999"/>
              </a:lnSpc>
            </a:pPr>
            <a:r>
              <a:rPr lang="en-US" sz="12999">
                <a:solidFill>
                  <a:srgbClr val="F0B92D"/>
                </a:solidFill>
                <a:latin typeface="Track"/>
                <a:ea typeface="Track"/>
                <a:cs typeface="Track"/>
                <a:sym typeface="Track"/>
              </a:rPr>
              <a:t>larana pizza</a:t>
            </a:r>
          </a:p>
        </p:txBody>
      </p:sp>
      <p:sp>
        <p:nvSpPr>
          <p:cNvPr name="Freeform 4" id="4"/>
          <p:cNvSpPr/>
          <p:nvPr/>
        </p:nvSpPr>
        <p:spPr>
          <a:xfrm flipH="false" flipV="false" rot="0">
            <a:off x="7777780" y="1028700"/>
            <a:ext cx="367761" cy="432197"/>
          </a:xfrm>
          <a:custGeom>
            <a:avLst/>
            <a:gdLst/>
            <a:ahLst/>
            <a:cxnLst/>
            <a:rect r="r" b="b" t="t" l="l"/>
            <a:pathLst>
              <a:path h="432197" w="367761">
                <a:moveTo>
                  <a:pt x="0" y="0"/>
                </a:moveTo>
                <a:lnTo>
                  <a:pt x="367760" y="0"/>
                </a:lnTo>
                <a:lnTo>
                  <a:pt x="367760" y="432197"/>
                </a:lnTo>
                <a:lnTo>
                  <a:pt x="0" y="4321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231695" y="1114624"/>
            <a:ext cx="2278525" cy="279400"/>
          </a:xfrm>
          <a:prstGeom prst="rect">
            <a:avLst/>
          </a:prstGeom>
        </p:spPr>
        <p:txBody>
          <a:bodyPr anchor="t" rtlCol="false" tIns="0" lIns="0" bIns="0" rIns="0">
            <a:spAutoFit/>
          </a:bodyPr>
          <a:lstStyle/>
          <a:p>
            <a:pPr algn="l">
              <a:lnSpc>
                <a:spcPts val="2000"/>
              </a:lnSpc>
            </a:pPr>
            <a:r>
              <a:rPr lang="en-US" sz="2000">
                <a:solidFill>
                  <a:srgbClr val="FFFFFF"/>
                </a:solidFill>
                <a:latin typeface="Track"/>
                <a:ea typeface="Track"/>
                <a:cs typeface="Track"/>
                <a:sym typeface="Track"/>
              </a:rPr>
              <a:t>larana pizza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668" r="0" b="-9775"/>
            </a:stretch>
          </a:blipFill>
        </p:spPr>
      </p:sp>
      <p:sp>
        <p:nvSpPr>
          <p:cNvPr name="Freeform 3" id="3"/>
          <p:cNvSpPr/>
          <p:nvPr/>
        </p:nvSpPr>
        <p:spPr>
          <a:xfrm flipH="false" flipV="false" rot="5400000">
            <a:off x="2102702" y="-2284273"/>
            <a:ext cx="16218603" cy="16621504"/>
          </a:xfrm>
          <a:custGeom>
            <a:avLst/>
            <a:gdLst/>
            <a:ahLst/>
            <a:cxnLst/>
            <a:rect r="r" b="b" t="t" l="l"/>
            <a:pathLst>
              <a:path h="16621504" w="16218603">
                <a:moveTo>
                  <a:pt x="0" y="0"/>
                </a:moveTo>
                <a:lnTo>
                  <a:pt x="16218603" y="0"/>
                </a:lnTo>
                <a:lnTo>
                  <a:pt x="16218603" y="16621505"/>
                </a:lnTo>
                <a:lnTo>
                  <a:pt x="0" y="16621505"/>
                </a:lnTo>
                <a:lnTo>
                  <a:pt x="0" y="0"/>
                </a:lnTo>
                <a:close/>
              </a:path>
            </a:pathLst>
          </a:custGeom>
          <a:blipFill>
            <a:blip r:embed="rId3"/>
            <a:stretch>
              <a:fillRect l="-49499" t="0" r="-49499" b="0"/>
            </a:stretch>
          </a:blipFill>
        </p:spPr>
      </p:sp>
      <p:sp>
        <p:nvSpPr>
          <p:cNvPr name="Freeform 4" id="4"/>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4"/>
            <a:stretch>
              <a:fillRect l="0" t="0" r="0" b="0"/>
            </a:stretch>
          </a:blipFill>
        </p:spPr>
      </p:sp>
      <p:sp>
        <p:nvSpPr>
          <p:cNvPr name="Freeform 5" id="5"/>
          <p:cNvSpPr/>
          <p:nvPr/>
        </p:nvSpPr>
        <p:spPr>
          <a:xfrm flipH="false" flipV="false" rot="-7010696">
            <a:off x="2586557" y="-64508"/>
            <a:ext cx="1285177" cy="2326113"/>
          </a:xfrm>
          <a:custGeom>
            <a:avLst/>
            <a:gdLst/>
            <a:ahLst/>
            <a:cxnLst/>
            <a:rect r="r" b="b" t="t" l="l"/>
            <a:pathLst>
              <a:path h="2326113" w="1285177">
                <a:moveTo>
                  <a:pt x="0" y="0"/>
                </a:moveTo>
                <a:lnTo>
                  <a:pt x="1285178" y="0"/>
                </a:lnTo>
                <a:lnTo>
                  <a:pt x="1285178" y="2326113"/>
                </a:lnTo>
                <a:lnTo>
                  <a:pt x="0" y="2326113"/>
                </a:lnTo>
                <a:lnTo>
                  <a:pt x="0" y="0"/>
                </a:lnTo>
                <a:close/>
              </a:path>
            </a:pathLst>
          </a:custGeom>
          <a:blipFill>
            <a:blip r:embed="rId4"/>
            <a:stretch>
              <a:fillRect l="0" t="0" r="0" b="0"/>
            </a:stretch>
          </a:blipFill>
        </p:spPr>
      </p:sp>
      <p:sp>
        <p:nvSpPr>
          <p:cNvPr name="Freeform 6" id="6"/>
          <p:cNvSpPr/>
          <p:nvPr/>
        </p:nvSpPr>
        <p:spPr>
          <a:xfrm flipH="false" flipV="false" rot="-2700000">
            <a:off x="6319291" y="8824103"/>
            <a:ext cx="1285177" cy="2326113"/>
          </a:xfrm>
          <a:custGeom>
            <a:avLst/>
            <a:gdLst/>
            <a:ahLst/>
            <a:cxnLst/>
            <a:rect r="r" b="b" t="t" l="l"/>
            <a:pathLst>
              <a:path h="2326113" w="1285177">
                <a:moveTo>
                  <a:pt x="0" y="0"/>
                </a:moveTo>
                <a:lnTo>
                  <a:pt x="1285177" y="0"/>
                </a:lnTo>
                <a:lnTo>
                  <a:pt x="1285177" y="2326112"/>
                </a:lnTo>
                <a:lnTo>
                  <a:pt x="0" y="2326112"/>
                </a:lnTo>
                <a:lnTo>
                  <a:pt x="0" y="0"/>
                </a:lnTo>
                <a:close/>
              </a:path>
            </a:pathLst>
          </a:custGeom>
          <a:blipFill>
            <a:blip r:embed="rId4"/>
            <a:stretch>
              <a:fillRect l="0" t="0" r="0" b="0"/>
            </a:stretch>
          </a:blipFill>
        </p:spPr>
      </p:sp>
      <p:sp>
        <p:nvSpPr>
          <p:cNvPr name="Freeform 7" id="7"/>
          <p:cNvSpPr/>
          <p:nvPr/>
        </p:nvSpPr>
        <p:spPr>
          <a:xfrm flipH="false" flipV="false" rot="0">
            <a:off x="7657521" y="2096793"/>
            <a:ext cx="9935018" cy="4952264"/>
          </a:xfrm>
          <a:custGeom>
            <a:avLst/>
            <a:gdLst/>
            <a:ahLst/>
            <a:cxnLst/>
            <a:rect r="r" b="b" t="t" l="l"/>
            <a:pathLst>
              <a:path h="4952264" w="9935018">
                <a:moveTo>
                  <a:pt x="0" y="0"/>
                </a:moveTo>
                <a:lnTo>
                  <a:pt x="9935019" y="0"/>
                </a:lnTo>
                <a:lnTo>
                  <a:pt x="9935019" y="4952264"/>
                </a:lnTo>
                <a:lnTo>
                  <a:pt x="0" y="4952264"/>
                </a:lnTo>
                <a:lnTo>
                  <a:pt x="0" y="0"/>
                </a:lnTo>
                <a:close/>
              </a:path>
            </a:pathLst>
          </a:custGeom>
          <a:blipFill>
            <a:blip r:embed="rId5"/>
            <a:stretch>
              <a:fillRect l="0" t="0" r="0" b="-2424"/>
            </a:stretch>
          </a:blipFill>
        </p:spPr>
      </p:sp>
      <p:sp>
        <p:nvSpPr>
          <p:cNvPr name="Freeform 8" id="8"/>
          <p:cNvSpPr/>
          <p:nvPr/>
        </p:nvSpPr>
        <p:spPr>
          <a:xfrm flipH="false" flipV="false" rot="0">
            <a:off x="10742983" y="7299973"/>
            <a:ext cx="4345236" cy="2687186"/>
          </a:xfrm>
          <a:custGeom>
            <a:avLst/>
            <a:gdLst/>
            <a:ahLst/>
            <a:cxnLst/>
            <a:rect r="r" b="b" t="t" l="l"/>
            <a:pathLst>
              <a:path h="2687186" w="4345236">
                <a:moveTo>
                  <a:pt x="0" y="0"/>
                </a:moveTo>
                <a:lnTo>
                  <a:pt x="4345237" y="0"/>
                </a:lnTo>
                <a:lnTo>
                  <a:pt x="4345237" y="2687186"/>
                </a:lnTo>
                <a:lnTo>
                  <a:pt x="0" y="2687186"/>
                </a:lnTo>
                <a:lnTo>
                  <a:pt x="0" y="0"/>
                </a:lnTo>
                <a:close/>
              </a:path>
            </a:pathLst>
          </a:custGeom>
          <a:blipFill>
            <a:blip r:embed="rId6"/>
            <a:stretch>
              <a:fillRect l="0" t="0" r="0" b="0"/>
            </a:stretch>
          </a:blipFill>
        </p:spPr>
      </p:sp>
      <p:sp>
        <p:nvSpPr>
          <p:cNvPr name="TextBox 9" id="9"/>
          <p:cNvSpPr txBox="true"/>
          <p:nvPr/>
        </p:nvSpPr>
        <p:spPr>
          <a:xfrm rot="0">
            <a:off x="5685096" y="329056"/>
            <a:ext cx="11077034" cy="1227141"/>
          </a:xfrm>
          <a:prstGeom prst="rect">
            <a:avLst/>
          </a:prstGeom>
        </p:spPr>
        <p:txBody>
          <a:bodyPr anchor="t" rtlCol="false" tIns="0" lIns="0" bIns="0" rIns="0">
            <a:spAutoFit/>
          </a:bodyPr>
          <a:lstStyle/>
          <a:p>
            <a:pPr algn="ctr">
              <a:lnSpc>
                <a:spcPts val="4812"/>
              </a:lnSpc>
              <a:spcBef>
                <a:spcPct val="0"/>
              </a:spcBef>
            </a:pPr>
            <a:r>
              <a:rPr lang="en-US" sz="3437">
                <a:solidFill>
                  <a:srgbClr val="000000"/>
                </a:solidFill>
                <a:latin typeface="Poppins"/>
                <a:ea typeface="Poppins"/>
                <a:cs typeface="Poppins"/>
                <a:sym typeface="Poppins"/>
              </a:rPr>
              <a:t>joined the necessary tables to find the total quantity of each pizza category ordered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185030" y="8736252"/>
            <a:ext cx="2337169" cy="2402697"/>
          </a:xfrm>
          <a:custGeom>
            <a:avLst/>
            <a:gdLst/>
            <a:ahLst/>
            <a:cxnLst/>
            <a:rect r="r" b="b" t="t" l="l"/>
            <a:pathLst>
              <a:path h="2402697" w="2337169">
                <a:moveTo>
                  <a:pt x="0" y="0"/>
                </a:moveTo>
                <a:lnTo>
                  <a:pt x="2337170" y="0"/>
                </a:lnTo>
                <a:lnTo>
                  <a:pt x="2337170" y="2402697"/>
                </a:lnTo>
                <a:lnTo>
                  <a:pt x="0" y="2402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8238398" y="-757608"/>
            <a:ext cx="1737590" cy="1786308"/>
          </a:xfrm>
          <a:custGeom>
            <a:avLst/>
            <a:gdLst/>
            <a:ahLst/>
            <a:cxnLst/>
            <a:rect r="r" b="b" t="t" l="l"/>
            <a:pathLst>
              <a:path h="1786308" w="1737590">
                <a:moveTo>
                  <a:pt x="1737591" y="1786308"/>
                </a:moveTo>
                <a:lnTo>
                  <a:pt x="0" y="1786308"/>
                </a:lnTo>
                <a:lnTo>
                  <a:pt x="0" y="0"/>
                </a:lnTo>
                <a:lnTo>
                  <a:pt x="1737591" y="0"/>
                </a:lnTo>
                <a:lnTo>
                  <a:pt x="1737591" y="178630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6633166" y="5716770"/>
            <a:ext cx="2337169" cy="2402697"/>
          </a:xfrm>
          <a:custGeom>
            <a:avLst/>
            <a:gdLst/>
            <a:ahLst/>
            <a:cxnLst/>
            <a:rect r="r" b="b" t="t" l="l"/>
            <a:pathLst>
              <a:path h="2402697" w="2337169">
                <a:moveTo>
                  <a:pt x="2337170" y="0"/>
                </a:moveTo>
                <a:lnTo>
                  <a:pt x="0" y="0"/>
                </a:lnTo>
                <a:lnTo>
                  <a:pt x="0" y="2402697"/>
                </a:lnTo>
                <a:lnTo>
                  <a:pt x="2337170" y="2402697"/>
                </a:lnTo>
                <a:lnTo>
                  <a:pt x="233717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767278" y="2927019"/>
            <a:ext cx="9700141" cy="2789750"/>
          </a:xfrm>
          <a:custGeom>
            <a:avLst/>
            <a:gdLst/>
            <a:ahLst/>
            <a:cxnLst/>
            <a:rect r="r" b="b" t="t" l="l"/>
            <a:pathLst>
              <a:path h="2789750" w="9700141">
                <a:moveTo>
                  <a:pt x="0" y="0"/>
                </a:moveTo>
                <a:lnTo>
                  <a:pt x="9700141" y="0"/>
                </a:lnTo>
                <a:lnTo>
                  <a:pt x="9700141" y="2789751"/>
                </a:lnTo>
                <a:lnTo>
                  <a:pt x="0" y="2789751"/>
                </a:lnTo>
                <a:lnTo>
                  <a:pt x="0" y="0"/>
                </a:lnTo>
                <a:close/>
              </a:path>
            </a:pathLst>
          </a:custGeom>
          <a:blipFill>
            <a:blip r:embed="rId5"/>
            <a:stretch>
              <a:fillRect l="0" t="0" r="0" b="0"/>
            </a:stretch>
          </a:blipFill>
        </p:spPr>
      </p:sp>
      <p:sp>
        <p:nvSpPr>
          <p:cNvPr name="Freeform 7" id="7"/>
          <p:cNvSpPr/>
          <p:nvPr/>
        </p:nvSpPr>
        <p:spPr>
          <a:xfrm flipH="false" flipV="false" rot="0">
            <a:off x="9975989" y="6012045"/>
            <a:ext cx="4378688" cy="3645512"/>
          </a:xfrm>
          <a:custGeom>
            <a:avLst/>
            <a:gdLst/>
            <a:ahLst/>
            <a:cxnLst/>
            <a:rect r="r" b="b" t="t" l="l"/>
            <a:pathLst>
              <a:path h="3645512" w="4378688">
                <a:moveTo>
                  <a:pt x="0" y="0"/>
                </a:moveTo>
                <a:lnTo>
                  <a:pt x="4378688" y="0"/>
                </a:lnTo>
                <a:lnTo>
                  <a:pt x="4378688" y="3645512"/>
                </a:lnTo>
                <a:lnTo>
                  <a:pt x="0" y="3645512"/>
                </a:lnTo>
                <a:lnTo>
                  <a:pt x="0" y="0"/>
                </a:lnTo>
                <a:close/>
              </a:path>
            </a:pathLst>
          </a:custGeom>
          <a:blipFill>
            <a:blip r:embed="rId6"/>
            <a:stretch>
              <a:fillRect l="0" t="0" r="0" b="0"/>
            </a:stretch>
          </a:blipFill>
        </p:spPr>
      </p:sp>
      <p:sp>
        <p:nvSpPr>
          <p:cNvPr name="TextBox 8" id="8"/>
          <p:cNvSpPr txBox="true"/>
          <p:nvPr/>
        </p:nvSpPr>
        <p:spPr>
          <a:xfrm rot="0">
            <a:off x="8802241" y="895350"/>
            <a:ext cx="8665178" cy="1738106"/>
          </a:xfrm>
          <a:prstGeom prst="rect">
            <a:avLst/>
          </a:prstGeom>
        </p:spPr>
        <p:txBody>
          <a:bodyPr anchor="t" rtlCol="false" tIns="0" lIns="0" bIns="0" rIns="0">
            <a:spAutoFit/>
          </a:bodyPr>
          <a:lstStyle/>
          <a:p>
            <a:pPr algn="ctr">
              <a:lnSpc>
                <a:spcPts val="6830"/>
              </a:lnSpc>
              <a:spcBef>
                <a:spcPct val="0"/>
              </a:spcBef>
            </a:pPr>
            <a:r>
              <a:rPr lang="en-US" sz="4878">
                <a:solidFill>
                  <a:srgbClr val="FFFFFF"/>
                </a:solidFill>
                <a:latin typeface="Poppins"/>
                <a:ea typeface="Poppins"/>
                <a:cs typeface="Poppins"/>
                <a:sym typeface="Poppins"/>
              </a:rPr>
              <a:t>Determined the distribution of orders by hour of the day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7320668" y="2188338"/>
            <a:ext cx="11476358" cy="5910325"/>
          </a:xfrm>
          <a:custGeom>
            <a:avLst/>
            <a:gdLst/>
            <a:ahLst/>
            <a:cxnLst/>
            <a:rect r="r" b="b" t="t" l="l"/>
            <a:pathLst>
              <a:path h="5910325" w="11476358">
                <a:moveTo>
                  <a:pt x="0" y="0"/>
                </a:moveTo>
                <a:lnTo>
                  <a:pt x="11476359" y="0"/>
                </a:lnTo>
                <a:lnTo>
                  <a:pt x="11476359" y="5910324"/>
                </a:lnTo>
                <a:lnTo>
                  <a:pt x="0" y="5910324"/>
                </a:lnTo>
                <a:lnTo>
                  <a:pt x="0" y="0"/>
                </a:lnTo>
                <a:close/>
              </a:path>
            </a:pathLst>
          </a:custGeom>
          <a:blipFill>
            <a:blip r:embed="rId2"/>
            <a:stretch>
              <a:fillRect l="0" t="0" r="0" b="0"/>
            </a:stretch>
          </a:blipFill>
        </p:spPr>
      </p:sp>
      <p:sp>
        <p:nvSpPr>
          <p:cNvPr name="Freeform 3" id="3"/>
          <p:cNvSpPr/>
          <p:nvPr/>
        </p:nvSpPr>
        <p:spPr>
          <a:xfrm flipH="false" flipV="false" rot="2063558">
            <a:off x="10358263" y="8453659"/>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4" id="4"/>
          <p:cNvSpPr/>
          <p:nvPr/>
        </p:nvSpPr>
        <p:spPr>
          <a:xfrm flipH="false" flipV="false" rot="5400000">
            <a:off x="13655778" y="2188338"/>
            <a:ext cx="11476358" cy="5910325"/>
          </a:xfrm>
          <a:custGeom>
            <a:avLst/>
            <a:gdLst/>
            <a:ahLst/>
            <a:cxnLst/>
            <a:rect r="r" b="b" t="t" l="l"/>
            <a:pathLst>
              <a:path h="5910325" w="11476358">
                <a:moveTo>
                  <a:pt x="0" y="0"/>
                </a:moveTo>
                <a:lnTo>
                  <a:pt x="11476358" y="0"/>
                </a:lnTo>
                <a:lnTo>
                  <a:pt x="11476358" y="5910324"/>
                </a:lnTo>
                <a:lnTo>
                  <a:pt x="0" y="5910324"/>
                </a:lnTo>
                <a:lnTo>
                  <a:pt x="0" y="0"/>
                </a:lnTo>
                <a:close/>
              </a:path>
            </a:pathLst>
          </a:custGeom>
          <a:blipFill>
            <a:blip r:embed="rId2"/>
            <a:stretch>
              <a:fillRect l="0" t="0" r="0" b="0"/>
            </a:stretch>
          </a:blipFill>
        </p:spPr>
      </p:sp>
      <p:sp>
        <p:nvSpPr>
          <p:cNvPr name="Freeform 5" id="5"/>
          <p:cNvSpPr/>
          <p:nvPr/>
        </p:nvSpPr>
        <p:spPr>
          <a:xfrm flipH="false" flipV="false" rot="8498823">
            <a:off x="15391110" y="147745"/>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6" id="6"/>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7" id="7"/>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4"/>
            <a:stretch>
              <a:fillRect l="0" t="0" r="0" b="0"/>
            </a:stretch>
          </a:blipFill>
        </p:spPr>
      </p:sp>
      <p:sp>
        <p:nvSpPr>
          <p:cNvPr name="Freeform 8" id="8"/>
          <p:cNvSpPr/>
          <p:nvPr/>
        </p:nvSpPr>
        <p:spPr>
          <a:xfrm flipH="false" flipV="false" rot="0">
            <a:off x="4523306" y="-313027"/>
            <a:ext cx="1338372" cy="1341727"/>
          </a:xfrm>
          <a:custGeom>
            <a:avLst/>
            <a:gdLst/>
            <a:ahLst/>
            <a:cxnLst/>
            <a:rect r="r" b="b" t="t" l="l"/>
            <a:pathLst>
              <a:path h="1341727" w="1338372">
                <a:moveTo>
                  <a:pt x="0" y="0"/>
                </a:moveTo>
                <a:lnTo>
                  <a:pt x="1338373" y="0"/>
                </a:lnTo>
                <a:lnTo>
                  <a:pt x="1338373" y="1341727"/>
                </a:lnTo>
                <a:lnTo>
                  <a:pt x="0" y="1341727"/>
                </a:lnTo>
                <a:lnTo>
                  <a:pt x="0" y="0"/>
                </a:lnTo>
                <a:close/>
              </a:path>
            </a:pathLst>
          </a:custGeom>
          <a:blipFill>
            <a:blip r:embed="rId4"/>
            <a:stretch>
              <a:fillRect l="0" t="0" r="0" b="0"/>
            </a:stretch>
          </a:blipFill>
        </p:spPr>
      </p:sp>
      <p:sp>
        <p:nvSpPr>
          <p:cNvPr name="Freeform 9" id="9"/>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4"/>
            <a:stretch>
              <a:fillRect l="0" t="0" r="0" b="0"/>
            </a:stretch>
          </a:blipFill>
        </p:spPr>
      </p:sp>
      <p:sp>
        <p:nvSpPr>
          <p:cNvPr name="Freeform 10" id="10"/>
          <p:cNvSpPr/>
          <p:nvPr/>
        </p:nvSpPr>
        <p:spPr>
          <a:xfrm flipH="false" flipV="false" rot="0">
            <a:off x="5446405" y="3133773"/>
            <a:ext cx="7212480" cy="4019455"/>
          </a:xfrm>
          <a:custGeom>
            <a:avLst/>
            <a:gdLst/>
            <a:ahLst/>
            <a:cxnLst/>
            <a:rect r="r" b="b" t="t" l="l"/>
            <a:pathLst>
              <a:path h="4019455" w="7212480">
                <a:moveTo>
                  <a:pt x="0" y="0"/>
                </a:moveTo>
                <a:lnTo>
                  <a:pt x="7212480" y="0"/>
                </a:lnTo>
                <a:lnTo>
                  <a:pt x="7212480" y="4019454"/>
                </a:lnTo>
                <a:lnTo>
                  <a:pt x="0" y="4019454"/>
                </a:lnTo>
                <a:lnTo>
                  <a:pt x="0" y="0"/>
                </a:lnTo>
                <a:close/>
              </a:path>
            </a:pathLst>
          </a:custGeom>
          <a:blipFill>
            <a:blip r:embed="rId5"/>
            <a:stretch>
              <a:fillRect l="0" t="0" r="0" b="0"/>
            </a:stretch>
          </a:blipFill>
        </p:spPr>
      </p:sp>
      <p:sp>
        <p:nvSpPr>
          <p:cNvPr name="Freeform 11" id="11"/>
          <p:cNvSpPr/>
          <p:nvPr/>
        </p:nvSpPr>
        <p:spPr>
          <a:xfrm flipH="false" flipV="false" rot="0">
            <a:off x="6551059" y="7429227"/>
            <a:ext cx="5003173" cy="2672149"/>
          </a:xfrm>
          <a:custGeom>
            <a:avLst/>
            <a:gdLst/>
            <a:ahLst/>
            <a:cxnLst/>
            <a:rect r="r" b="b" t="t" l="l"/>
            <a:pathLst>
              <a:path h="2672149" w="5003173">
                <a:moveTo>
                  <a:pt x="0" y="0"/>
                </a:moveTo>
                <a:lnTo>
                  <a:pt x="5003172" y="0"/>
                </a:lnTo>
                <a:lnTo>
                  <a:pt x="5003172" y="2672149"/>
                </a:lnTo>
                <a:lnTo>
                  <a:pt x="0" y="2672149"/>
                </a:lnTo>
                <a:lnTo>
                  <a:pt x="0" y="0"/>
                </a:lnTo>
                <a:close/>
              </a:path>
            </a:pathLst>
          </a:custGeom>
          <a:blipFill>
            <a:blip r:embed="rId6"/>
            <a:stretch>
              <a:fillRect l="0" t="0" r="0" b="0"/>
            </a:stretch>
          </a:blipFill>
        </p:spPr>
      </p:sp>
      <p:sp>
        <p:nvSpPr>
          <p:cNvPr name="TextBox 12" id="12"/>
          <p:cNvSpPr txBox="true"/>
          <p:nvPr/>
        </p:nvSpPr>
        <p:spPr>
          <a:xfrm rot="0">
            <a:off x="3295653" y="1122158"/>
            <a:ext cx="11696695" cy="1499445"/>
          </a:xfrm>
          <a:prstGeom prst="rect">
            <a:avLst/>
          </a:prstGeom>
        </p:spPr>
        <p:txBody>
          <a:bodyPr anchor="t" rtlCol="false" tIns="0" lIns="0" bIns="0" rIns="0">
            <a:spAutoFit/>
          </a:bodyPr>
          <a:lstStyle/>
          <a:p>
            <a:pPr algn="ctr">
              <a:lnSpc>
                <a:spcPts val="5895"/>
              </a:lnSpc>
              <a:spcBef>
                <a:spcPct val="0"/>
              </a:spcBef>
            </a:pPr>
            <a:r>
              <a:rPr lang="en-US" sz="4211">
                <a:solidFill>
                  <a:srgbClr val="FFFFFF"/>
                </a:solidFill>
                <a:latin typeface="Poppins"/>
                <a:ea typeface="Poppins"/>
                <a:cs typeface="Poppins"/>
                <a:sym typeface="Poppins"/>
              </a:rPr>
              <a:t>joined relevant tables to find the category-wise distribution of pizzas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6172626">
            <a:off x="9334621" y="2649685"/>
            <a:ext cx="13381390" cy="6891416"/>
          </a:xfrm>
          <a:custGeom>
            <a:avLst/>
            <a:gdLst/>
            <a:ahLst/>
            <a:cxnLst/>
            <a:rect r="r" b="b" t="t" l="l"/>
            <a:pathLst>
              <a:path h="6891416" w="13381390">
                <a:moveTo>
                  <a:pt x="0" y="0"/>
                </a:moveTo>
                <a:lnTo>
                  <a:pt x="13381390" y="0"/>
                </a:lnTo>
                <a:lnTo>
                  <a:pt x="13381390" y="6891416"/>
                </a:lnTo>
                <a:lnTo>
                  <a:pt x="0" y="6891416"/>
                </a:lnTo>
                <a:lnTo>
                  <a:pt x="0" y="0"/>
                </a:lnTo>
                <a:close/>
              </a:path>
            </a:pathLst>
          </a:custGeom>
          <a:blipFill>
            <a:blip r:embed="rId2"/>
            <a:stretch>
              <a:fillRect l="0" t="0" r="0" b="0"/>
            </a:stretch>
          </a:blipFill>
        </p:spPr>
      </p:sp>
      <p:sp>
        <p:nvSpPr>
          <p:cNvPr name="Freeform 3" id="3"/>
          <p:cNvSpPr/>
          <p:nvPr/>
        </p:nvSpPr>
        <p:spPr>
          <a:xfrm flipH="false" flipV="false" rot="0">
            <a:off x="12026582" y="1957236"/>
            <a:ext cx="7872946" cy="5231819"/>
          </a:xfrm>
          <a:custGeom>
            <a:avLst/>
            <a:gdLst/>
            <a:ahLst/>
            <a:cxnLst/>
            <a:rect r="r" b="b" t="t" l="l"/>
            <a:pathLst>
              <a:path h="5231819" w="7872946">
                <a:moveTo>
                  <a:pt x="0" y="0"/>
                </a:moveTo>
                <a:lnTo>
                  <a:pt x="7872946" y="0"/>
                </a:lnTo>
                <a:lnTo>
                  <a:pt x="7872946" y="5231819"/>
                </a:lnTo>
                <a:lnTo>
                  <a:pt x="0" y="5231819"/>
                </a:lnTo>
                <a:lnTo>
                  <a:pt x="0" y="0"/>
                </a:lnTo>
                <a:close/>
              </a:path>
            </a:pathLst>
          </a:custGeom>
          <a:blipFill>
            <a:blip r:embed="rId3"/>
            <a:stretch>
              <a:fillRect l="0" t="0" r="-4650" b="0"/>
            </a:stretch>
          </a:blipFill>
        </p:spPr>
      </p:sp>
      <p:sp>
        <p:nvSpPr>
          <p:cNvPr name="Freeform 4" id="4"/>
          <p:cNvSpPr/>
          <p:nvPr/>
        </p:nvSpPr>
        <p:spPr>
          <a:xfrm flipH="false" flipV="false" rot="2063558">
            <a:off x="11383994" y="8095244"/>
            <a:ext cx="1285177" cy="2326113"/>
          </a:xfrm>
          <a:custGeom>
            <a:avLst/>
            <a:gdLst/>
            <a:ahLst/>
            <a:cxnLst/>
            <a:rect r="r" b="b" t="t" l="l"/>
            <a:pathLst>
              <a:path h="2326113" w="1285177">
                <a:moveTo>
                  <a:pt x="0" y="0"/>
                </a:moveTo>
                <a:lnTo>
                  <a:pt x="1285177" y="0"/>
                </a:lnTo>
                <a:lnTo>
                  <a:pt x="1285177" y="2326112"/>
                </a:lnTo>
                <a:lnTo>
                  <a:pt x="0" y="2326112"/>
                </a:lnTo>
                <a:lnTo>
                  <a:pt x="0" y="0"/>
                </a:lnTo>
                <a:close/>
              </a:path>
            </a:pathLst>
          </a:custGeom>
          <a:blipFill>
            <a:blip r:embed="rId4"/>
            <a:stretch>
              <a:fillRect l="0" t="0" r="0" b="0"/>
            </a:stretch>
          </a:blipFill>
        </p:spPr>
      </p:sp>
      <p:sp>
        <p:nvSpPr>
          <p:cNvPr name="Freeform 5" id="5"/>
          <p:cNvSpPr/>
          <p:nvPr/>
        </p:nvSpPr>
        <p:spPr>
          <a:xfrm flipH="false" flipV="false" rot="8498823">
            <a:off x="13796815" y="9757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4"/>
            <a:stretch>
              <a:fillRect l="0" t="0" r="0" b="0"/>
            </a:stretch>
          </a:blipFill>
        </p:spPr>
      </p:sp>
      <p:sp>
        <p:nvSpPr>
          <p:cNvPr name="Freeform 6" id="6"/>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4"/>
            <a:stretch>
              <a:fillRect l="0" t="0" r="0" b="0"/>
            </a:stretch>
          </a:blipFill>
        </p:spPr>
      </p:sp>
      <p:sp>
        <p:nvSpPr>
          <p:cNvPr name="Freeform 7" id="7"/>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5"/>
            <a:stretch>
              <a:fillRect l="0" t="0" r="0" b="0"/>
            </a:stretch>
          </a:blipFill>
        </p:spPr>
      </p:sp>
      <p:sp>
        <p:nvSpPr>
          <p:cNvPr name="Freeform 8" id="8"/>
          <p:cNvSpPr/>
          <p:nvPr/>
        </p:nvSpPr>
        <p:spPr>
          <a:xfrm flipH="false" flipV="false" rot="0">
            <a:off x="7805628" y="-313027"/>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5"/>
            <a:stretch>
              <a:fillRect l="0" t="0" r="0" b="0"/>
            </a:stretch>
          </a:blipFill>
        </p:spPr>
      </p:sp>
      <p:sp>
        <p:nvSpPr>
          <p:cNvPr name="Freeform 9" id="9"/>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5"/>
            <a:stretch>
              <a:fillRect l="0" t="0" r="0" b="0"/>
            </a:stretch>
          </a:blipFill>
        </p:spPr>
      </p:sp>
      <p:sp>
        <p:nvSpPr>
          <p:cNvPr name="Freeform 10" id="10"/>
          <p:cNvSpPr/>
          <p:nvPr/>
        </p:nvSpPr>
        <p:spPr>
          <a:xfrm flipH="false" flipV="false" rot="0">
            <a:off x="1274548" y="2720013"/>
            <a:ext cx="10612780" cy="4041977"/>
          </a:xfrm>
          <a:custGeom>
            <a:avLst/>
            <a:gdLst/>
            <a:ahLst/>
            <a:cxnLst/>
            <a:rect r="r" b="b" t="t" l="l"/>
            <a:pathLst>
              <a:path h="4041977" w="10612780">
                <a:moveTo>
                  <a:pt x="0" y="0"/>
                </a:moveTo>
                <a:lnTo>
                  <a:pt x="10612779" y="0"/>
                </a:lnTo>
                <a:lnTo>
                  <a:pt x="10612779" y="4041976"/>
                </a:lnTo>
                <a:lnTo>
                  <a:pt x="0" y="4041976"/>
                </a:lnTo>
                <a:lnTo>
                  <a:pt x="0" y="0"/>
                </a:lnTo>
                <a:close/>
              </a:path>
            </a:pathLst>
          </a:custGeom>
          <a:blipFill>
            <a:blip r:embed="rId6"/>
            <a:stretch>
              <a:fillRect l="0" t="0" r="0" b="0"/>
            </a:stretch>
          </a:blipFill>
        </p:spPr>
      </p:sp>
      <p:sp>
        <p:nvSpPr>
          <p:cNvPr name="Freeform 11" id="11"/>
          <p:cNvSpPr/>
          <p:nvPr/>
        </p:nvSpPr>
        <p:spPr>
          <a:xfrm flipH="false" flipV="false" rot="0">
            <a:off x="3117888" y="7372387"/>
            <a:ext cx="6225832" cy="1548045"/>
          </a:xfrm>
          <a:custGeom>
            <a:avLst/>
            <a:gdLst/>
            <a:ahLst/>
            <a:cxnLst/>
            <a:rect r="r" b="b" t="t" l="l"/>
            <a:pathLst>
              <a:path h="1548045" w="6225832">
                <a:moveTo>
                  <a:pt x="0" y="0"/>
                </a:moveTo>
                <a:lnTo>
                  <a:pt x="6225832" y="0"/>
                </a:lnTo>
                <a:lnTo>
                  <a:pt x="6225832" y="1548045"/>
                </a:lnTo>
                <a:lnTo>
                  <a:pt x="0" y="1548045"/>
                </a:lnTo>
                <a:lnTo>
                  <a:pt x="0" y="0"/>
                </a:lnTo>
                <a:close/>
              </a:path>
            </a:pathLst>
          </a:custGeom>
          <a:blipFill>
            <a:blip r:embed="rId7"/>
            <a:stretch>
              <a:fillRect l="0" t="0" r="0" b="0"/>
            </a:stretch>
          </a:blipFill>
        </p:spPr>
      </p:sp>
      <p:sp>
        <p:nvSpPr>
          <p:cNvPr name="TextBox 12" id="12"/>
          <p:cNvSpPr txBox="true"/>
          <p:nvPr/>
        </p:nvSpPr>
        <p:spPr>
          <a:xfrm rot="0">
            <a:off x="1028700" y="923925"/>
            <a:ext cx="10858627" cy="1359834"/>
          </a:xfrm>
          <a:prstGeom prst="rect">
            <a:avLst/>
          </a:prstGeom>
        </p:spPr>
        <p:txBody>
          <a:bodyPr anchor="t" rtlCol="false" tIns="0" lIns="0" bIns="0" rIns="0">
            <a:spAutoFit/>
          </a:bodyPr>
          <a:lstStyle/>
          <a:p>
            <a:pPr algn="ctr">
              <a:lnSpc>
                <a:spcPts val="5341"/>
              </a:lnSpc>
              <a:spcBef>
                <a:spcPct val="0"/>
              </a:spcBef>
            </a:pPr>
            <a:r>
              <a:rPr lang="en-US" sz="3815">
                <a:solidFill>
                  <a:srgbClr val="FFFFFF"/>
                </a:solidFill>
                <a:latin typeface="Poppins"/>
                <a:ea typeface="Poppins"/>
                <a:cs typeface="Poppins"/>
                <a:sym typeface="Poppins"/>
              </a:rPr>
              <a:t>Group the orders by date and calculate the average number of pizzas ordered per day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185030" y="8736252"/>
            <a:ext cx="2337169" cy="2402697"/>
          </a:xfrm>
          <a:custGeom>
            <a:avLst/>
            <a:gdLst/>
            <a:ahLst/>
            <a:cxnLst/>
            <a:rect r="r" b="b" t="t" l="l"/>
            <a:pathLst>
              <a:path h="2402697" w="2337169">
                <a:moveTo>
                  <a:pt x="0" y="0"/>
                </a:moveTo>
                <a:lnTo>
                  <a:pt x="2337170" y="0"/>
                </a:lnTo>
                <a:lnTo>
                  <a:pt x="2337170" y="2402697"/>
                </a:lnTo>
                <a:lnTo>
                  <a:pt x="0" y="2402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8238398" y="-757608"/>
            <a:ext cx="1737590" cy="1786308"/>
          </a:xfrm>
          <a:custGeom>
            <a:avLst/>
            <a:gdLst/>
            <a:ahLst/>
            <a:cxnLst/>
            <a:rect r="r" b="b" t="t" l="l"/>
            <a:pathLst>
              <a:path h="1786308" w="1737590">
                <a:moveTo>
                  <a:pt x="1737591" y="1786308"/>
                </a:moveTo>
                <a:lnTo>
                  <a:pt x="0" y="1786308"/>
                </a:lnTo>
                <a:lnTo>
                  <a:pt x="0" y="0"/>
                </a:lnTo>
                <a:lnTo>
                  <a:pt x="1737591" y="0"/>
                </a:lnTo>
                <a:lnTo>
                  <a:pt x="1737591" y="178630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7259300" y="5716770"/>
            <a:ext cx="1711036" cy="1759008"/>
          </a:xfrm>
          <a:custGeom>
            <a:avLst/>
            <a:gdLst/>
            <a:ahLst/>
            <a:cxnLst/>
            <a:rect r="r" b="b" t="t" l="l"/>
            <a:pathLst>
              <a:path h="1759008" w="1711036">
                <a:moveTo>
                  <a:pt x="1711036" y="0"/>
                </a:moveTo>
                <a:lnTo>
                  <a:pt x="0" y="0"/>
                </a:lnTo>
                <a:lnTo>
                  <a:pt x="0" y="1759008"/>
                </a:lnTo>
                <a:lnTo>
                  <a:pt x="1711036" y="1759008"/>
                </a:lnTo>
                <a:lnTo>
                  <a:pt x="17110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8330761" y="2686316"/>
            <a:ext cx="8742668" cy="4789462"/>
          </a:xfrm>
          <a:custGeom>
            <a:avLst/>
            <a:gdLst/>
            <a:ahLst/>
            <a:cxnLst/>
            <a:rect r="r" b="b" t="t" l="l"/>
            <a:pathLst>
              <a:path h="4789462" w="8742668">
                <a:moveTo>
                  <a:pt x="0" y="0"/>
                </a:moveTo>
                <a:lnTo>
                  <a:pt x="8742669" y="0"/>
                </a:lnTo>
                <a:lnTo>
                  <a:pt x="8742669" y="4789462"/>
                </a:lnTo>
                <a:lnTo>
                  <a:pt x="0" y="4789462"/>
                </a:lnTo>
                <a:lnTo>
                  <a:pt x="0" y="0"/>
                </a:lnTo>
                <a:close/>
              </a:path>
            </a:pathLst>
          </a:custGeom>
          <a:blipFill>
            <a:blip r:embed="rId5"/>
            <a:stretch>
              <a:fillRect l="0" t="0" r="0" b="0"/>
            </a:stretch>
          </a:blipFill>
        </p:spPr>
      </p:sp>
      <p:sp>
        <p:nvSpPr>
          <p:cNvPr name="Freeform 7" id="7"/>
          <p:cNvSpPr/>
          <p:nvPr/>
        </p:nvSpPr>
        <p:spPr>
          <a:xfrm flipH="false" flipV="false" rot="0">
            <a:off x="9242494" y="7664454"/>
            <a:ext cx="6919203" cy="2143596"/>
          </a:xfrm>
          <a:custGeom>
            <a:avLst/>
            <a:gdLst/>
            <a:ahLst/>
            <a:cxnLst/>
            <a:rect r="r" b="b" t="t" l="l"/>
            <a:pathLst>
              <a:path h="2143596" w="6919203">
                <a:moveTo>
                  <a:pt x="0" y="0"/>
                </a:moveTo>
                <a:lnTo>
                  <a:pt x="6919203" y="0"/>
                </a:lnTo>
                <a:lnTo>
                  <a:pt x="6919203" y="2143596"/>
                </a:lnTo>
                <a:lnTo>
                  <a:pt x="0" y="2143596"/>
                </a:lnTo>
                <a:lnTo>
                  <a:pt x="0" y="0"/>
                </a:lnTo>
                <a:close/>
              </a:path>
            </a:pathLst>
          </a:custGeom>
          <a:blipFill>
            <a:blip r:embed="rId6"/>
            <a:stretch>
              <a:fillRect l="0" t="0" r="0" b="0"/>
            </a:stretch>
          </a:blipFill>
        </p:spPr>
      </p:sp>
      <p:sp>
        <p:nvSpPr>
          <p:cNvPr name="TextBox 8" id="8"/>
          <p:cNvSpPr txBox="true"/>
          <p:nvPr/>
        </p:nvSpPr>
        <p:spPr>
          <a:xfrm rot="0">
            <a:off x="7289373" y="885825"/>
            <a:ext cx="10825444" cy="1699099"/>
          </a:xfrm>
          <a:prstGeom prst="rect">
            <a:avLst/>
          </a:prstGeom>
        </p:spPr>
        <p:txBody>
          <a:bodyPr anchor="t" rtlCol="false" tIns="0" lIns="0" bIns="0" rIns="0">
            <a:spAutoFit/>
          </a:bodyPr>
          <a:lstStyle/>
          <a:p>
            <a:pPr algn="ctr">
              <a:lnSpc>
                <a:spcPts val="6623"/>
              </a:lnSpc>
              <a:spcBef>
                <a:spcPct val="0"/>
              </a:spcBef>
            </a:pPr>
            <a:r>
              <a:rPr lang="en-US" sz="4731">
                <a:solidFill>
                  <a:srgbClr val="FFFFFF"/>
                </a:solidFill>
                <a:latin typeface="Poppins"/>
                <a:ea typeface="Poppins"/>
                <a:cs typeface="Poppins"/>
                <a:sym typeface="Poppins"/>
              </a:rPr>
              <a:t> The top 3 most ordered pizza types based on revenue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334" r="0" b="-3110"/>
            </a:stretch>
          </a:blipFill>
        </p:spPr>
      </p:sp>
      <p:sp>
        <p:nvSpPr>
          <p:cNvPr name="Freeform 3" id="3"/>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385806" y="2584924"/>
            <a:ext cx="9516389" cy="4899362"/>
          </a:xfrm>
          <a:custGeom>
            <a:avLst/>
            <a:gdLst/>
            <a:ahLst/>
            <a:cxnLst/>
            <a:rect r="r" b="b" t="t" l="l"/>
            <a:pathLst>
              <a:path h="4899362" w="9516389">
                <a:moveTo>
                  <a:pt x="0" y="0"/>
                </a:moveTo>
                <a:lnTo>
                  <a:pt x="9516388" y="0"/>
                </a:lnTo>
                <a:lnTo>
                  <a:pt x="9516388" y="4899363"/>
                </a:lnTo>
                <a:lnTo>
                  <a:pt x="0" y="4899363"/>
                </a:lnTo>
                <a:lnTo>
                  <a:pt x="0" y="0"/>
                </a:lnTo>
                <a:close/>
              </a:path>
            </a:pathLst>
          </a:custGeom>
          <a:blipFill>
            <a:blip r:embed="rId5"/>
            <a:stretch>
              <a:fillRect l="0" t="0" r="0" b="0"/>
            </a:stretch>
          </a:blipFill>
        </p:spPr>
      </p:sp>
      <p:sp>
        <p:nvSpPr>
          <p:cNvPr name="Freeform 7" id="7"/>
          <p:cNvSpPr/>
          <p:nvPr/>
        </p:nvSpPr>
        <p:spPr>
          <a:xfrm flipH="false" flipV="false" rot="0">
            <a:off x="7051358" y="7608418"/>
            <a:ext cx="4185284" cy="2678582"/>
          </a:xfrm>
          <a:custGeom>
            <a:avLst/>
            <a:gdLst/>
            <a:ahLst/>
            <a:cxnLst/>
            <a:rect r="r" b="b" t="t" l="l"/>
            <a:pathLst>
              <a:path h="2678582" w="4185284">
                <a:moveTo>
                  <a:pt x="0" y="0"/>
                </a:moveTo>
                <a:lnTo>
                  <a:pt x="4185284" y="0"/>
                </a:lnTo>
                <a:lnTo>
                  <a:pt x="4185284" y="2678582"/>
                </a:lnTo>
                <a:lnTo>
                  <a:pt x="0" y="2678582"/>
                </a:lnTo>
                <a:lnTo>
                  <a:pt x="0" y="0"/>
                </a:lnTo>
                <a:close/>
              </a:path>
            </a:pathLst>
          </a:custGeom>
          <a:blipFill>
            <a:blip r:embed="rId6"/>
            <a:stretch>
              <a:fillRect l="0" t="0" r="0" b="0"/>
            </a:stretch>
          </a:blipFill>
        </p:spPr>
      </p:sp>
      <p:sp>
        <p:nvSpPr>
          <p:cNvPr name="TextBox 8" id="8"/>
          <p:cNvSpPr txBox="true"/>
          <p:nvPr/>
        </p:nvSpPr>
        <p:spPr>
          <a:xfrm rot="0">
            <a:off x="1323043" y="885825"/>
            <a:ext cx="15641914" cy="1699099"/>
          </a:xfrm>
          <a:prstGeom prst="rect">
            <a:avLst/>
          </a:prstGeom>
        </p:spPr>
        <p:txBody>
          <a:bodyPr anchor="t" rtlCol="false" tIns="0" lIns="0" bIns="0" rIns="0">
            <a:spAutoFit/>
          </a:bodyPr>
          <a:lstStyle/>
          <a:p>
            <a:pPr algn="ctr">
              <a:lnSpc>
                <a:spcPts val="6623"/>
              </a:lnSpc>
              <a:spcBef>
                <a:spcPct val="0"/>
              </a:spcBef>
            </a:pPr>
            <a:r>
              <a:rPr lang="en-US" sz="4731">
                <a:solidFill>
                  <a:srgbClr val="FFFFFF"/>
                </a:solidFill>
                <a:latin typeface="Poppins"/>
                <a:ea typeface="Poppins"/>
                <a:cs typeface="Poppins"/>
                <a:sym typeface="Poppins"/>
              </a:rPr>
              <a:t>calculated the percentage contribution of each pizza type to total revenue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2063558">
            <a:off x="10424255" y="8267457"/>
            <a:ext cx="1285177" cy="2326113"/>
          </a:xfrm>
          <a:custGeom>
            <a:avLst/>
            <a:gdLst/>
            <a:ahLst/>
            <a:cxnLst/>
            <a:rect r="r" b="b" t="t" l="l"/>
            <a:pathLst>
              <a:path h="2326113" w="1285177">
                <a:moveTo>
                  <a:pt x="0" y="0"/>
                </a:moveTo>
                <a:lnTo>
                  <a:pt x="1285178" y="0"/>
                </a:lnTo>
                <a:lnTo>
                  <a:pt x="1285178" y="2326112"/>
                </a:lnTo>
                <a:lnTo>
                  <a:pt x="0" y="2326112"/>
                </a:lnTo>
                <a:lnTo>
                  <a:pt x="0" y="0"/>
                </a:lnTo>
                <a:close/>
              </a:path>
            </a:pathLst>
          </a:custGeom>
          <a:blipFill>
            <a:blip r:embed="rId2"/>
            <a:stretch>
              <a:fillRect l="0" t="0" r="0" b="0"/>
            </a:stretch>
          </a:blipFill>
        </p:spPr>
      </p:sp>
      <p:sp>
        <p:nvSpPr>
          <p:cNvPr name="Freeform 3" id="3"/>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2"/>
            <a:stretch>
              <a:fillRect l="0" t="0" r="0" b="0"/>
            </a:stretch>
          </a:blipFill>
        </p:spPr>
      </p:sp>
      <p:sp>
        <p:nvSpPr>
          <p:cNvPr name="Freeform 4" id="4"/>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3"/>
            <a:stretch>
              <a:fillRect l="0" t="0" r="0" b="0"/>
            </a:stretch>
          </a:blipFill>
        </p:spPr>
      </p:sp>
      <p:sp>
        <p:nvSpPr>
          <p:cNvPr name="Freeform 5" id="5"/>
          <p:cNvSpPr/>
          <p:nvPr/>
        </p:nvSpPr>
        <p:spPr>
          <a:xfrm flipH="false" flipV="false" rot="0">
            <a:off x="7805628" y="-313027"/>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3"/>
            <a:stretch>
              <a:fillRect l="0" t="0" r="0" b="0"/>
            </a:stretch>
          </a:blipFill>
        </p:spPr>
      </p:sp>
      <p:sp>
        <p:nvSpPr>
          <p:cNvPr name="Freeform 6" id="6"/>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3"/>
            <a:stretch>
              <a:fillRect l="0" t="0" r="0" b="0"/>
            </a:stretch>
          </a:blipFill>
        </p:spPr>
      </p:sp>
      <p:sp>
        <p:nvSpPr>
          <p:cNvPr name="Freeform 7" id="7"/>
          <p:cNvSpPr/>
          <p:nvPr/>
        </p:nvSpPr>
        <p:spPr>
          <a:xfrm flipH="false" flipV="false" rot="0">
            <a:off x="4465946" y="1823133"/>
            <a:ext cx="8308721" cy="5403561"/>
          </a:xfrm>
          <a:custGeom>
            <a:avLst/>
            <a:gdLst/>
            <a:ahLst/>
            <a:cxnLst/>
            <a:rect r="r" b="b" t="t" l="l"/>
            <a:pathLst>
              <a:path h="5403561" w="8308721">
                <a:moveTo>
                  <a:pt x="0" y="0"/>
                </a:moveTo>
                <a:lnTo>
                  <a:pt x="8308721" y="0"/>
                </a:lnTo>
                <a:lnTo>
                  <a:pt x="8308721" y="5403561"/>
                </a:lnTo>
                <a:lnTo>
                  <a:pt x="0" y="5403561"/>
                </a:lnTo>
                <a:lnTo>
                  <a:pt x="0" y="0"/>
                </a:lnTo>
                <a:close/>
              </a:path>
            </a:pathLst>
          </a:custGeom>
          <a:blipFill>
            <a:blip r:embed="rId4"/>
            <a:stretch>
              <a:fillRect l="0" t="-186" r="0" b="-186"/>
            </a:stretch>
          </a:blipFill>
        </p:spPr>
      </p:sp>
      <p:sp>
        <p:nvSpPr>
          <p:cNvPr name="Freeform 8" id="8"/>
          <p:cNvSpPr/>
          <p:nvPr/>
        </p:nvSpPr>
        <p:spPr>
          <a:xfrm flipH="false" flipV="false" rot="0">
            <a:off x="6377503" y="7384681"/>
            <a:ext cx="4689341" cy="2623552"/>
          </a:xfrm>
          <a:custGeom>
            <a:avLst/>
            <a:gdLst/>
            <a:ahLst/>
            <a:cxnLst/>
            <a:rect r="r" b="b" t="t" l="l"/>
            <a:pathLst>
              <a:path h="2623552" w="4689341">
                <a:moveTo>
                  <a:pt x="0" y="0"/>
                </a:moveTo>
                <a:lnTo>
                  <a:pt x="4689341" y="0"/>
                </a:lnTo>
                <a:lnTo>
                  <a:pt x="4689341" y="2623552"/>
                </a:lnTo>
                <a:lnTo>
                  <a:pt x="0" y="2623552"/>
                </a:lnTo>
                <a:lnTo>
                  <a:pt x="0" y="0"/>
                </a:lnTo>
                <a:close/>
              </a:path>
            </a:pathLst>
          </a:custGeom>
          <a:blipFill>
            <a:blip r:embed="rId5"/>
            <a:stretch>
              <a:fillRect l="0" t="0" r="0" b="0"/>
            </a:stretch>
          </a:blipFill>
        </p:spPr>
      </p:sp>
      <p:sp>
        <p:nvSpPr>
          <p:cNvPr name="TextBox 9" id="9"/>
          <p:cNvSpPr txBox="true"/>
          <p:nvPr/>
        </p:nvSpPr>
        <p:spPr>
          <a:xfrm rot="0">
            <a:off x="825624" y="759375"/>
            <a:ext cx="16383744" cy="860899"/>
          </a:xfrm>
          <a:prstGeom prst="rect">
            <a:avLst/>
          </a:prstGeom>
        </p:spPr>
        <p:txBody>
          <a:bodyPr anchor="t" rtlCol="false" tIns="0" lIns="0" bIns="0" rIns="0">
            <a:spAutoFit/>
          </a:bodyPr>
          <a:lstStyle/>
          <a:p>
            <a:pPr algn="ctr">
              <a:lnSpc>
                <a:spcPts val="6623"/>
              </a:lnSpc>
              <a:spcBef>
                <a:spcPct val="0"/>
              </a:spcBef>
            </a:pPr>
            <a:r>
              <a:rPr lang="en-US" sz="4731">
                <a:solidFill>
                  <a:srgbClr val="FFFFFF"/>
                </a:solidFill>
                <a:latin typeface="Poppins"/>
                <a:ea typeface="Poppins"/>
                <a:cs typeface="Poppins"/>
                <a:sym typeface="Poppins"/>
              </a:rPr>
              <a:t>analysed the cumulative revenue generated over time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7320668" y="2188338"/>
            <a:ext cx="11476358" cy="5910325"/>
          </a:xfrm>
          <a:custGeom>
            <a:avLst/>
            <a:gdLst/>
            <a:ahLst/>
            <a:cxnLst/>
            <a:rect r="r" b="b" t="t" l="l"/>
            <a:pathLst>
              <a:path h="5910325" w="11476358">
                <a:moveTo>
                  <a:pt x="0" y="0"/>
                </a:moveTo>
                <a:lnTo>
                  <a:pt x="11476359" y="0"/>
                </a:lnTo>
                <a:lnTo>
                  <a:pt x="11476359" y="5910324"/>
                </a:lnTo>
                <a:lnTo>
                  <a:pt x="0" y="5910324"/>
                </a:lnTo>
                <a:lnTo>
                  <a:pt x="0" y="0"/>
                </a:lnTo>
                <a:close/>
              </a:path>
            </a:pathLst>
          </a:custGeom>
          <a:blipFill>
            <a:blip r:embed="rId2"/>
            <a:stretch>
              <a:fillRect l="0" t="0" r="0" b="0"/>
            </a:stretch>
          </a:blipFill>
        </p:spPr>
      </p:sp>
      <p:sp>
        <p:nvSpPr>
          <p:cNvPr name="Freeform 3" id="3"/>
          <p:cNvSpPr/>
          <p:nvPr/>
        </p:nvSpPr>
        <p:spPr>
          <a:xfrm flipH="false" flipV="false" rot="2063558">
            <a:off x="10358263" y="8453659"/>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4" id="4"/>
          <p:cNvSpPr/>
          <p:nvPr/>
        </p:nvSpPr>
        <p:spPr>
          <a:xfrm flipH="false" flipV="false" rot="5400000">
            <a:off x="13655778" y="2188338"/>
            <a:ext cx="11476358" cy="5910325"/>
          </a:xfrm>
          <a:custGeom>
            <a:avLst/>
            <a:gdLst/>
            <a:ahLst/>
            <a:cxnLst/>
            <a:rect r="r" b="b" t="t" l="l"/>
            <a:pathLst>
              <a:path h="5910325" w="11476358">
                <a:moveTo>
                  <a:pt x="0" y="0"/>
                </a:moveTo>
                <a:lnTo>
                  <a:pt x="11476358" y="0"/>
                </a:lnTo>
                <a:lnTo>
                  <a:pt x="11476358" y="5910324"/>
                </a:lnTo>
                <a:lnTo>
                  <a:pt x="0" y="5910324"/>
                </a:lnTo>
                <a:lnTo>
                  <a:pt x="0" y="0"/>
                </a:lnTo>
                <a:close/>
              </a:path>
            </a:pathLst>
          </a:custGeom>
          <a:blipFill>
            <a:blip r:embed="rId2"/>
            <a:stretch>
              <a:fillRect l="0" t="0" r="0" b="0"/>
            </a:stretch>
          </a:blipFill>
        </p:spPr>
      </p:sp>
      <p:sp>
        <p:nvSpPr>
          <p:cNvPr name="Freeform 5" id="5"/>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6" id="6"/>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4"/>
            <a:stretch>
              <a:fillRect l="0" t="0" r="0" b="0"/>
            </a:stretch>
          </a:blipFill>
        </p:spPr>
      </p:sp>
      <p:sp>
        <p:nvSpPr>
          <p:cNvPr name="Freeform 7" id="7"/>
          <p:cNvSpPr/>
          <p:nvPr/>
        </p:nvSpPr>
        <p:spPr>
          <a:xfrm flipH="false" flipV="false" rot="0">
            <a:off x="4523306" y="-313027"/>
            <a:ext cx="1338372" cy="1341727"/>
          </a:xfrm>
          <a:custGeom>
            <a:avLst/>
            <a:gdLst/>
            <a:ahLst/>
            <a:cxnLst/>
            <a:rect r="r" b="b" t="t" l="l"/>
            <a:pathLst>
              <a:path h="1341727" w="1338372">
                <a:moveTo>
                  <a:pt x="0" y="0"/>
                </a:moveTo>
                <a:lnTo>
                  <a:pt x="1338373" y="0"/>
                </a:lnTo>
                <a:lnTo>
                  <a:pt x="1338373" y="1341727"/>
                </a:lnTo>
                <a:lnTo>
                  <a:pt x="0" y="1341727"/>
                </a:lnTo>
                <a:lnTo>
                  <a:pt x="0" y="0"/>
                </a:lnTo>
                <a:close/>
              </a:path>
            </a:pathLst>
          </a:custGeom>
          <a:blipFill>
            <a:blip r:embed="rId4"/>
            <a:stretch>
              <a:fillRect l="0" t="0" r="0" b="0"/>
            </a:stretch>
          </a:blipFill>
        </p:spPr>
      </p:sp>
      <p:sp>
        <p:nvSpPr>
          <p:cNvPr name="Freeform 8" id="8"/>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4"/>
            <a:stretch>
              <a:fillRect l="0" t="0" r="0" b="0"/>
            </a:stretch>
          </a:blipFill>
        </p:spPr>
      </p:sp>
      <p:sp>
        <p:nvSpPr>
          <p:cNvPr name="Freeform 9" id="9"/>
          <p:cNvSpPr/>
          <p:nvPr/>
        </p:nvSpPr>
        <p:spPr>
          <a:xfrm flipH="false" flipV="false" rot="0">
            <a:off x="4395856" y="2345384"/>
            <a:ext cx="9090117" cy="5039297"/>
          </a:xfrm>
          <a:custGeom>
            <a:avLst/>
            <a:gdLst/>
            <a:ahLst/>
            <a:cxnLst/>
            <a:rect r="r" b="b" t="t" l="l"/>
            <a:pathLst>
              <a:path h="5039297" w="9090117">
                <a:moveTo>
                  <a:pt x="0" y="0"/>
                </a:moveTo>
                <a:lnTo>
                  <a:pt x="9090118" y="0"/>
                </a:lnTo>
                <a:lnTo>
                  <a:pt x="9090118" y="5039297"/>
                </a:lnTo>
                <a:lnTo>
                  <a:pt x="0" y="5039297"/>
                </a:lnTo>
                <a:lnTo>
                  <a:pt x="0" y="0"/>
                </a:lnTo>
                <a:close/>
              </a:path>
            </a:pathLst>
          </a:custGeom>
          <a:blipFill>
            <a:blip r:embed="rId5"/>
            <a:stretch>
              <a:fillRect l="0" t="0" r="0" b="0"/>
            </a:stretch>
          </a:blipFill>
        </p:spPr>
      </p:sp>
      <p:sp>
        <p:nvSpPr>
          <p:cNvPr name="Freeform 10" id="10"/>
          <p:cNvSpPr/>
          <p:nvPr/>
        </p:nvSpPr>
        <p:spPr>
          <a:xfrm flipH="false" flipV="false" rot="0">
            <a:off x="6028829" y="7594249"/>
            <a:ext cx="6159242" cy="2507127"/>
          </a:xfrm>
          <a:custGeom>
            <a:avLst/>
            <a:gdLst/>
            <a:ahLst/>
            <a:cxnLst/>
            <a:rect r="r" b="b" t="t" l="l"/>
            <a:pathLst>
              <a:path h="2507127" w="6159242">
                <a:moveTo>
                  <a:pt x="0" y="0"/>
                </a:moveTo>
                <a:lnTo>
                  <a:pt x="6159243" y="0"/>
                </a:lnTo>
                <a:lnTo>
                  <a:pt x="6159243" y="2507127"/>
                </a:lnTo>
                <a:lnTo>
                  <a:pt x="0" y="2507127"/>
                </a:lnTo>
                <a:lnTo>
                  <a:pt x="0" y="0"/>
                </a:lnTo>
                <a:close/>
              </a:path>
            </a:pathLst>
          </a:custGeom>
          <a:blipFill>
            <a:blip r:embed="rId6"/>
            <a:stretch>
              <a:fillRect l="0" t="0" r="0" b="0"/>
            </a:stretch>
          </a:blipFill>
        </p:spPr>
      </p:sp>
      <p:sp>
        <p:nvSpPr>
          <p:cNvPr name="TextBox 11" id="11"/>
          <p:cNvSpPr txBox="true"/>
          <p:nvPr/>
        </p:nvSpPr>
        <p:spPr>
          <a:xfrm rot="0">
            <a:off x="1372674" y="529049"/>
            <a:ext cx="15136482" cy="1699099"/>
          </a:xfrm>
          <a:prstGeom prst="rect">
            <a:avLst/>
          </a:prstGeom>
        </p:spPr>
        <p:txBody>
          <a:bodyPr anchor="t" rtlCol="false" tIns="0" lIns="0" bIns="0" rIns="0">
            <a:spAutoFit/>
          </a:bodyPr>
          <a:lstStyle/>
          <a:p>
            <a:pPr algn="ctr">
              <a:lnSpc>
                <a:spcPts val="6623"/>
              </a:lnSpc>
              <a:spcBef>
                <a:spcPct val="0"/>
              </a:spcBef>
            </a:pPr>
            <a:r>
              <a:rPr lang="en-US" sz="4731">
                <a:solidFill>
                  <a:srgbClr val="FFFFFF"/>
                </a:solidFill>
                <a:latin typeface="Poppins"/>
                <a:ea typeface="Poppins"/>
                <a:cs typeface="Poppins"/>
                <a:sym typeface="Poppins"/>
              </a:rPr>
              <a:t>top 3 most ordered pizza types based on revenue for each pizza category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sp>
        <p:nvSpPr>
          <p:cNvPr name="TextBox 3" id="3"/>
          <p:cNvSpPr txBox="true"/>
          <p:nvPr/>
        </p:nvSpPr>
        <p:spPr>
          <a:xfrm rot="0">
            <a:off x="3510029" y="2477887"/>
            <a:ext cx="11267941" cy="1730374"/>
          </a:xfrm>
          <a:prstGeom prst="rect">
            <a:avLst/>
          </a:prstGeom>
        </p:spPr>
        <p:txBody>
          <a:bodyPr anchor="t" rtlCol="false" tIns="0" lIns="0" bIns="0" rIns="0">
            <a:spAutoFit/>
          </a:bodyPr>
          <a:lstStyle/>
          <a:p>
            <a:pPr algn="ctr">
              <a:lnSpc>
                <a:spcPts val="12999"/>
              </a:lnSpc>
            </a:pPr>
            <a:r>
              <a:rPr lang="en-US" sz="12999">
                <a:solidFill>
                  <a:srgbClr val="F0B92D"/>
                </a:solidFill>
                <a:latin typeface="Track"/>
                <a:ea typeface="Track"/>
                <a:cs typeface="Track"/>
                <a:sym typeface="Track"/>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2063558">
            <a:off x="10424255" y="8267457"/>
            <a:ext cx="1285177" cy="2326113"/>
          </a:xfrm>
          <a:custGeom>
            <a:avLst/>
            <a:gdLst/>
            <a:ahLst/>
            <a:cxnLst/>
            <a:rect r="r" b="b" t="t" l="l"/>
            <a:pathLst>
              <a:path h="2326113" w="1285177">
                <a:moveTo>
                  <a:pt x="0" y="0"/>
                </a:moveTo>
                <a:lnTo>
                  <a:pt x="1285178" y="0"/>
                </a:lnTo>
                <a:lnTo>
                  <a:pt x="1285178" y="2326112"/>
                </a:lnTo>
                <a:lnTo>
                  <a:pt x="0" y="2326112"/>
                </a:lnTo>
                <a:lnTo>
                  <a:pt x="0" y="0"/>
                </a:lnTo>
                <a:close/>
              </a:path>
            </a:pathLst>
          </a:custGeom>
          <a:blipFill>
            <a:blip r:embed="rId2"/>
            <a:stretch>
              <a:fillRect l="0" t="0" r="0" b="0"/>
            </a:stretch>
          </a:blipFill>
        </p:spPr>
      </p:sp>
      <p:sp>
        <p:nvSpPr>
          <p:cNvPr name="Freeform 3" id="3"/>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2"/>
            <a:stretch>
              <a:fillRect l="0" t="0" r="0" b="0"/>
            </a:stretch>
          </a:blipFill>
        </p:spPr>
      </p:sp>
      <p:sp>
        <p:nvSpPr>
          <p:cNvPr name="Freeform 4" id="4"/>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3"/>
            <a:stretch>
              <a:fillRect l="0" t="0" r="0" b="0"/>
            </a:stretch>
          </a:blipFill>
        </p:spPr>
      </p:sp>
      <p:sp>
        <p:nvSpPr>
          <p:cNvPr name="Freeform 5" id="5"/>
          <p:cNvSpPr/>
          <p:nvPr/>
        </p:nvSpPr>
        <p:spPr>
          <a:xfrm flipH="false" flipV="false" rot="0">
            <a:off x="7805628" y="-313027"/>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3"/>
            <a:stretch>
              <a:fillRect l="0" t="0" r="0" b="0"/>
            </a:stretch>
          </a:blipFill>
        </p:spPr>
      </p:sp>
      <p:sp>
        <p:nvSpPr>
          <p:cNvPr name="Freeform 6" id="6"/>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3"/>
            <a:stretch>
              <a:fillRect l="0" t="0" r="0" b="0"/>
            </a:stretch>
          </a:blipFill>
        </p:spPr>
      </p:sp>
      <p:sp>
        <p:nvSpPr>
          <p:cNvPr name="TextBox 7" id="7"/>
          <p:cNvSpPr txBox="true"/>
          <p:nvPr/>
        </p:nvSpPr>
        <p:spPr>
          <a:xfrm rot="0">
            <a:off x="1028700" y="2605590"/>
            <a:ext cx="16299742" cy="5746436"/>
          </a:xfrm>
          <a:prstGeom prst="rect">
            <a:avLst/>
          </a:prstGeom>
        </p:spPr>
        <p:txBody>
          <a:bodyPr anchor="t" rtlCol="false" tIns="0" lIns="0" bIns="0" rIns="0">
            <a:spAutoFit/>
          </a:bodyPr>
          <a:lstStyle/>
          <a:p>
            <a:pPr algn="just">
              <a:lnSpc>
                <a:spcPts val="5092"/>
              </a:lnSpc>
            </a:pPr>
            <a:r>
              <a:rPr lang="en-US" sz="3637">
                <a:solidFill>
                  <a:srgbClr val="FFFFFF"/>
                </a:solidFill>
                <a:latin typeface="Poppins"/>
                <a:ea typeface="Poppins"/>
                <a:cs typeface="Poppins"/>
                <a:sym typeface="Poppins"/>
              </a:rPr>
              <a:t>This presentation delves into pizza sales data using MySQL to perform detailed data analysis. By utilizing SQL queries to extract, manipulate, and aggregate data, the analysis provides insights into sales trends, customer preferences, and business performance. Key areas of focus include identifying popular pizza types, peak sales times, and customer demographics. The goal is to translate this data into actionable insights for improving sales strategies and operational efficiency.</a:t>
            </a:r>
          </a:p>
          <a:p>
            <a:pPr algn="ctr">
              <a:lnSpc>
                <a:spcPts val="5092"/>
              </a:lnSpc>
              <a:spcBef>
                <a:spcPct val="0"/>
              </a:spcBef>
            </a:pPr>
          </a:p>
        </p:txBody>
      </p:sp>
      <p:sp>
        <p:nvSpPr>
          <p:cNvPr name="TextBox 8" id="8"/>
          <p:cNvSpPr txBox="true"/>
          <p:nvPr/>
        </p:nvSpPr>
        <p:spPr>
          <a:xfrm rot="0">
            <a:off x="7218125" y="1156589"/>
            <a:ext cx="4676674" cy="984799"/>
          </a:xfrm>
          <a:prstGeom prst="rect">
            <a:avLst/>
          </a:prstGeom>
        </p:spPr>
        <p:txBody>
          <a:bodyPr anchor="t" rtlCol="false" tIns="0" lIns="0" bIns="0" rIns="0">
            <a:spAutoFit/>
          </a:bodyPr>
          <a:lstStyle/>
          <a:p>
            <a:pPr algn="l">
              <a:lnSpc>
                <a:spcPts val="7669"/>
              </a:lnSpc>
              <a:spcBef>
                <a:spcPct val="0"/>
              </a:spcBef>
            </a:pPr>
            <a:r>
              <a:rPr lang="en-US" b="true" sz="5478">
                <a:solidFill>
                  <a:srgbClr val="F0B92D"/>
                </a:solidFill>
                <a:latin typeface="Poppins Bold"/>
                <a:ea typeface="Poppins Bold"/>
                <a:cs typeface="Poppins Bold"/>
                <a:sym typeface="Poppins Bold"/>
              </a:rPr>
              <a:t>Summary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2063558">
            <a:off x="11383994" y="8095244"/>
            <a:ext cx="1285177" cy="2326113"/>
          </a:xfrm>
          <a:custGeom>
            <a:avLst/>
            <a:gdLst/>
            <a:ahLst/>
            <a:cxnLst/>
            <a:rect r="r" b="b" t="t" l="l"/>
            <a:pathLst>
              <a:path h="2326113" w="1285177">
                <a:moveTo>
                  <a:pt x="0" y="0"/>
                </a:moveTo>
                <a:lnTo>
                  <a:pt x="1285177" y="0"/>
                </a:lnTo>
                <a:lnTo>
                  <a:pt x="1285177" y="2326112"/>
                </a:lnTo>
                <a:lnTo>
                  <a:pt x="0" y="2326112"/>
                </a:lnTo>
                <a:lnTo>
                  <a:pt x="0" y="0"/>
                </a:lnTo>
                <a:close/>
              </a:path>
            </a:pathLst>
          </a:custGeom>
          <a:blipFill>
            <a:blip r:embed="rId2"/>
            <a:stretch>
              <a:fillRect l="0" t="0" r="0" b="0"/>
            </a:stretch>
          </a:blipFill>
        </p:spPr>
      </p:sp>
      <p:sp>
        <p:nvSpPr>
          <p:cNvPr name="Freeform 3" id="3"/>
          <p:cNvSpPr/>
          <p:nvPr/>
        </p:nvSpPr>
        <p:spPr>
          <a:xfrm flipH="false" flipV="false" rot="8498823">
            <a:off x="16226819" y="147745"/>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2"/>
            <a:stretch>
              <a:fillRect l="0" t="0" r="0" b="0"/>
            </a:stretch>
          </a:blipFill>
        </p:spPr>
      </p:sp>
      <p:sp>
        <p:nvSpPr>
          <p:cNvPr name="Freeform 4" id="4"/>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2"/>
            <a:stretch>
              <a:fillRect l="0" t="0" r="0" b="0"/>
            </a:stretch>
          </a:blipFill>
        </p:spPr>
      </p:sp>
      <p:sp>
        <p:nvSpPr>
          <p:cNvPr name="Freeform 5" id="5"/>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3"/>
            <a:stretch>
              <a:fillRect l="0" t="0" r="0" b="0"/>
            </a:stretch>
          </a:blipFill>
        </p:spPr>
      </p:sp>
      <p:sp>
        <p:nvSpPr>
          <p:cNvPr name="Freeform 6" id="6"/>
          <p:cNvSpPr/>
          <p:nvPr/>
        </p:nvSpPr>
        <p:spPr>
          <a:xfrm flipH="false" flipV="false" rot="0">
            <a:off x="7805628" y="-313027"/>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3"/>
            <a:stretch>
              <a:fillRect l="0" t="0" r="0" b="0"/>
            </a:stretch>
          </a:blipFill>
        </p:spPr>
      </p:sp>
      <p:sp>
        <p:nvSpPr>
          <p:cNvPr name="Freeform 7" id="7"/>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3"/>
            <a:stretch>
              <a:fillRect l="0" t="0" r="0" b="0"/>
            </a:stretch>
          </a:blipFill>
        </p:spPr>
      </p:sp>
      <p:sp>
        <p:nvSpPr>
          <p:cNvPr name="TextBox 8" id="8"/>
          <p:cNvSpPr txBox="true"/>
          <p:nvPr/>
        </p:nvSpPr>
        <p:spPr>
          <a:xfrm rot="0">
            <a:off x="2585118" y="2290606"/>
            <a:ext cx="13117763" cy="6769818"/>
          </a:xfrm>
          <a:prstGeom prst="rect">
            <a:avLst/>
          </a:prstGeom>
        </p:spPr>
        <p:txBody>
          <a:bodyPr anchor="t" rtlCol="false" tIns="0" lIns="0" bIns="0" rIns="0">
            <a:spAutoFit/>
          </a:bodyPr>
          <a:lstStyle/>
          <a:p>
            <a:pPr algn="l" marL="830512" indent="-415256" lvl="1">
              <a:lnSpc>
                <a:spcPts val="5385"/>
              </a:lnSpc>
              <a:buFont typeface="Arial"/>
              <a:buChar char="•"/>
            </a:pPr>
            <a:r>
              <a:rPr lang="en-US" sz="3846">
                <a:solidFill>
                  <a:srgbClr val="FFFFFF"/>
                </a:solidFill>
                <a:latin typeface="Poppins"/>
                <a:ea typeface="Poppins"/>
                <a:cs typeface="Poppins"/>
                <a:sym typeface="Poppins"/>
              </a:rPr>
              <a:t>Leverage MySQL to query and analyze pizza sales data for key trends and insights.</a:t>
            </a:r>
          </a:p>
          <a:p>
            <a:pPr algn="l" marL="830512" indent="-415256" lvl="1">
              <a:lnSpc>
                <a:spcPts val="5385"/>
              </a:lnSpc>
              <a:buFont typeface="Arial"/>
              <a:buChar char="•"/>
            </a:pPr>
            <a:r>
              <a:rPr lang="en-US" sz="3846">
                <a:solidFill>
                  <a:srgbClr val="FFFFFF"/>
                </a:solidFill>
                <a:latin typeface="Poppins"/>
                <a:ea typeface="Poppins"/>
                <a:cs typeface="Poppins"/>
                <a:sym typeface="Poppins"/>
              </a:rPr>
              <a:t>Identify major drivers of sales, such as popular products and high-demand time periods.</a:t>
            </a:r>
          </a:p>
          <a:p>
            <a:pPr algn="l" marL="830512" indent="-415256" lvl="1">
              <a:lnSpc>
                <a:spcPts val="5385"/>
              </a:lnSpc>
              <a:buFont typeface="Arial"/>
              <a:buChar char="•"/>
            </a:pPr>
            <a:r>
              <a:rPr lang="en-US" sz="3846">
                <a:solidFill>
                  <a:srgbClr val="FFFFFF"/>
                </a:solidFill>
                <a:latin typeface="Poppins"/>
                <a:ea typeface="Poppins"/>
                <a:cs typeface="Poppins"/>
                <a:sym typeface="Poppins"/>
              </a:rPr>
              <a:t>Use SQL analysis to make data-driven recommendations for inventory optimization, marketing, and customer engagement strategies. </a:t>
            </a:r>
          </a:p>
          <a:p>
            <a:pPr algn="l" marL="830512" indent="-415256" lvl="1">
              <a:lnSpc>
                <a:spcPts val="5385"/>
              </a:lnSpc>
              <a:buFont typeface="Arial"/>
              <a:buChar char="•"/>
            </a:pPr>
            <a:r>
              <a:rPr lang="en-US" sz="3846">
                <a:solidFill>
                  <a:srgbClr val="FFFFFF"/>
                </a:solidFill>
                <a:latin typeface="Poppins"/>
                <a:ea typeface="Poppins"/>
                <a:cs typeface="Poppins"/>
                <a:sym typeface="Poppins"/>
              </a:rPr>
              <a:t>Demonstrate how SQL can enhance data-driven decision-making for improving business performance.</a:t>
            </a:r>
          </a:p>
        </p:txBody>
      </p:sp>
      <p:sp>
        <p:nvSpPr>
          <p:cNvPr name="TextBox 9" id="9"/>
          <p:cNvSpPr txBox="true"/>
          <p:nvPr/>
        </p:nvSpPr>
        <p:spPr>
          <a:xfrm rot="0">
            <a:off x="7379479" y="1044921"/>
            <a:ext cx="3410890" cy="980370"/>
          </a:xfrm>
          <a:prstGeom prst="rect">
            <a:avLst/>
          </a:prstGeom>
        </p:spPr>
        <p:txBody>
          <a:bodyPr anchor="t" rtlCol="false" tIns="0" lIns="0" bIns="0" rIns="0">
            <a:spAutoFit/>
          </a:bodyPr>
          <a:lstStyle/>
          <a:p>
            <a:pPr algn="ctr">
              <a:lnSpc>
                <a:spcPts val="7638"/>
              </a:lnSpc>
              <a:spcBef>
                <a:spcPct val="0"/>
              </a:spcBef>
            </a:pPr>
            <a:r>
              <a:rPr lang="en-US" b="true" sz="5455">
                <a:solidFill>
                  <a:srgbClr val="F0B92D"/>
                </a:solidFill>
                <a:latin typeface="Poppins Bold"/>
                <a:ea typeface="Poppins Bold"/>
                <a:cs typeface="Poppins Bold"/>
                <a:sym typeface="Poppins Bold"/>
              </a:rPr>
              <a:t>Objective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6172626">
            <a:off x="9334621" y="2649685"/>
            <a:ext cx="13381390" cy="6891416"/>
          </a:xfrm>
          <a:custGeom>
            <a:avLst/>
            <a:gdLst/>
            <a:ahLst/>
            <a:cxnLst/>
            <a:rect r="r" b="b" t="t" l="l"/>
            <a:pathLst>
              <a:path h="6891416" w="13381390">
                <a:moveTo>
                  <a:pt x="0" y="0"/>
                </a:moveTo>
                <a:lnTo>
                  <a:pt x="13381390" y="0"/>
                </a:lnTo>
                <a:lnTo>
                  <a:pt x="13381390" y="6891416"/>
                </a:lnTo>
                <a:lnTo>
                  <a:pt x="0" y="6891416"/>
                </a:lnTo>
                <a:lnTo>
                  <a:pt x="0" y="0"/>
                </a:lnTo>
                <a:close/>
              </a:path>
            </a:pathLst>
          </a:custGeom>
          <a:blipFill>
            <a:blip r:embed="rId2"/>
            <a:stretch>
              <a:fillRect l="0" t="0" r="0" b="0"/>
            </a:stretch>
          </a:blipFill>
        </p:spPr>
      </p:sp>
      <p:sp>
        <p:nvSpPr>
          <p:cNvPr name="Freeform 3" id="3"/>
          <p:cNvSpPr/>
          <p:nvPr/>
        </p:nvSpPr>
        <p:spPr>
          <a:xfrm flipH="false" flipV="false" rot="0">
            <a:off x="10310022" y="1957236"/>
            <a:ext cx="10035476" cy="6372527"/>
          </a:xfrm>
          <a:custGeom>
            <a:avLst/>
            <a:gdLst/>
            <a:ahLst/>
            <a:cxnLst/>
            <a:rect r="r" b="b" t="t" l="l"/>
            <a:pathLst>
              <a:path h="6372527" w="10035476">
                <a:moveTo>
                  <a:pt x="0" y="0"/>
                </a:moveTo>
                <a:lnTo>
                  <a:pt x="10035475" y="0"/>
                </a:lnTo>
                <a:lnTo>
                  <a:pt x="10035475" y="6372528"/>
                </a:lnTo>
                <a:lnTo>
                  <a:pt x="0" y="6372528"/>
                </a:lnTo>
                <a:lnTo>
                  <a:pt x="0" y="0"/>
                </a:lnTo>
                <a:close/>
              </a:path>
            </a:pathLst>
          </a:custGeom>
          <a:blipFill>
            <a:blip r:embed="rId3"/>
            <a:stretch>
              <a:fillRect l="0" t="0" r="0" b="0"/>
            </a:stretch>
          </a:blipFill>
        </p:spPr>
      </p:sp>
      <p:sp>
        <p:nvSpPr>
          <p:cNvPr name="Freeform 4" id="4"/>
          <p:cNvSpPr/>
          <p:nvPr/>
        </p:nvSpPr>
        <p:spPr>
          <a:xfrm flipH="false" flipV="false" rot="2063558">
            <a:off x="11383994" y="8095244"/>
            <a:ext cx="1285177" cy="2326113"/>
          </a:xfrm>
          <a:custGeom>
            <a:avLst/>
            <a:gdLst/>
            <a:ahLst/>
            <a:cxnLst/>
            <a:rect r="r" b="b" t="t" l="l"/>
            <a:pathLst>
              <a:path h="2326113" w="1285177">
                <a:moveTo>
                  <a:pt x="0" y="0"/>
                </a:moveTo>
                <a:lnTo>
                  <a:pt x="1285177" y="0"/>
                </a:lnTo>
                <a:lnTo>
                  <a:pt x="1285177" y="2326112"/>
                </a:lnTo>
                <a:lnTo>
                  <a:pt x="0" y="2326112"/>
                </a:lnTo>
                <a:lnTo>
                  <a:pt x="0" y="0"/>
                </a:lnTo>
                <a:close/>
              </a:path>
            </a:pathLst>
          </a:custGeom>
          <a:blipFill>
            <a:blip r:embed="rId4"/>
            <a:stretch>
              <a:fillRect l="0" t="0" r="0" b="0"/>
            </a:stretch>
          </a:blipFill>
        </p:spPr>
      </p:sp>
      <p:sp>
        <p:nvSpPr>
          <p:cNvPr name="Freeform 5" id="5"/>
          <p:cNvSpPr/>
          <p:nvPr/>
        </p:nvSpPr>
        <p:spPr>
          <a:xfrm flipH="false" flipV="false" rot="8498823">
            <a:off x="13796815" y="9757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4"/>
            <a:stretch>
              <a:fillRect l="0" t="0" r="0" b="0"/>
            </a:stretch>
          </a:blipFill>
        </p:spPr>
      </p:sp>
      <p:sp>
        <p:nvSpPr>
          <p:cNvPr name="Freeform 6" id="6"/>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4"/>
            <a:stretch>
              <a:fillRect l="0" t="0" r="0" b="0"/>
            </a:stretch>
          </a:blipFill>
        </p:spPr>
      </p:sp>
      <p:sp>
        <p:nvSpPr>
          <p:cNvPr name="Freeform 7" id="7"/>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5"/>
            <a:stretch>
              <a:fillRect l="0" t="0" r="0" b="0"/>
            </a:stretch>
          </a:blipFill>
        </p:spPr>
      </p:sp>
      <p:sp>
        <p:nvSpPr>
          <p:cNvPr name="Freeform 8" id="8"/>
          <p:cNvSpPr/>
          <p:nvPr/>
        </p:nvSpPr>
        <p:spPr>
          <a:xfrm flipH="false" flipV="false" rot="0">
            <a:off x="7805628" y="-313027"/>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5"/>
            <a:stretch>
              <a:fillRect l="0" t="0" r="0" b="0"/>
            </a:stretch>
          </a:blipFill>
        </p:spPr>
      </p:sp>
      <p:sp>
        <p:nvSpPr>
          <p:cNvPr name="Freeform 9" id="9"/>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5"/>
            <a:stretch>
              <a:fillRect l="0" t="0" r="0" b="0"/>
            </a:stretch>
          </a:blipFill>
        </p:spPr>
      </p:sp>
      <p:sp>
        <p:nvSpPr>
          <p:cNvPr name="Freeform 10" id="10"/>
          <p:cNvSpPr/>
          <p:nvPr/>
        </p:nvSpPr>
        <p:spPr>
          <a:xfrm flipH="false" flipV="false" rot="0">
            <a:off x="2997346" y="3011539"/>
            <a:ext cx="6146654" cy="6418974"/>
          </a:xfrm>
          <a:custGeom>
            <a:avLst/>
            <a:gdLst/>
            <a:ahLst/>
            <a:cxnLst/>
            <a:rect r="r" b="b" t="t" l="l"/>
            <a:pathLst>
              <a:path h="6418974" w="6146654">
                <a:moveTo>
                  <a:pt x="0" y="0"/>
                </a:moveTo>
                <a:lnTo>
                  <a:pt x="6146654" y="0"/>
                </a:lnTo>
                <a:lnTo>
                  <a:pt x="6146654" y="6418974"/>
                </a:lnTo>
                <a:lnTo>
                  <a:pt x="0" y="6418974"/>
                </a:lnTo>
                <a:lnTo>
                  <a:pt x="0" y="0"/>
                </a:lnTo>
                <a:close/>
              </a:path>
            </a:pathLst>
          </a:custGeom>
          <a:blipFill>
            <a:blip r:embed="rId6"/>
            <a:stretch>
              <a:fillRect l="0" t="0" r="0" b="0"/>
            </a:stretch>
          </a:blipFill>
        </p:spPr>
      </p:sp>
      <p:sp>
        <p:nvSpPr>
          <p:cNvPr name="TextBox 11" id="11"/>
          <p:cNvSpPr txBox="true"/>
          <p:nvPr/>
        </p:nvSpPr>
        <p:spPr>
          <a:xfrm rot="0">
            <a:off x="2510410" y="1284907"/>
            <a:ext cx="9281322" cy="853927"/>
          </a:xfrm>
          <a:prstGeom prst="rect">
            <a:avLst/>
          </a:prstGeom>
        </p:spPr>
        <p:txBody>
          <a:bodyPr anchor="t" rtlCol="false" tIns="0" lIns="0" bIns="0" rIns="0">
            <a:spAutoFit/>
          </a:bodyPr>
          <a:lstStyle/>
          <a:p>
            <a:pPr algn="just">
              <a:lnSpc>
                <a:spcPts val="6623"/>
              </a:lnSpc>
            </a:pPr>
            <a:r>
              <a:rPr lang="en-US" sz="4731">
                <a:solidFill>
                  <a:srgbClr val="FFFFFF"/>
                </a:solidFill>
                <a:latin typeface="Poppins"/>
                <a:ea typeface="Poppins"/>
                <a:cs typeface="Poppins"/>
                <a:sym typeface="Poppins"/>
              </a:rPr>
              <a:t>Created the Databases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664186" y="3381097"/>
            <a:ext cx="8623814" cy="2969790"/>
          </a:xfrm>
          <a:custGeom>
            <a:avLst/>
            <a:gdLst/>
            <a:ahLst/>
            <a:cxnLst/>
            <a:rect r="r" b="b" t="t" l="l"/>
            <a:pathLst>
              <a:path h="2969790" w="8623814">
                <a:moveTo>
                  <a:pt x="0" y="0"/>
                </a:moveTo>
                <a:lnTo>
                  <a:pt x="8623814" y="0"/>
                </a:lnTo>
                <a:lnTo>
                  <a:pt x="8623814" y="2969790"/>
                </a:lnTo>
                <a:lnTo>
                  <a:pt x="0" y="2969790"/>
                </a:lnTo>
                <a:lnTo>
                  <a:pt x="0" y="0"/>
                </a:lnTo>
                <a:close/>
              </a:path>
            </a:pathLst>
          </a:custGeom>
          <a:blipFill>
            <a:blip r:embed="rId5"/>
            <a:stretch>
              <a:fillRect l="0" t="0" r="0" b="0"/>
            </a:stretch>
          </a:blipFill>
        </p:spPr>
      </p:sp>
      <p:sp>
        <p:nvSpPr>
          <p:cNvPr name="Freeform 7" id="7"/>
          <p:cNvSpPr/>
          <p:nvPr/>
        </p:nvSpPr>
        <p:spPr>
          <a:xfrm flipH="false" flipV="false" rot="0">
            <a:off x="11997151" y="6839539"/>
            <a:ext cx="3957885" cy="1691096"/>
          </a:xfrm>
          <a:custGeom>
            <a:avLst/>
            <a:gdLst/>
            <a:ahLst/>
            <a:cxnLst/>
            <a:rect r="r" b="b" t="t" l="l"/>
            <a:pathLst>
              <a:path h="1691096" w="3957885">
                <a:moveTo>
                  <a:pt x="0" y="0"/>
                </a:moveTo>
                <a:lnTo>
                  <a:pt x="3957884" y="0"/>
                </a:lnTo>
                <a:lnTo>
                  <a:pt x="3957884" y="1691096"/>
                </a:lnTo>
                <a:lnTo>
                  <a:pt x="0" y="1691096"/>
                </a:lnTo>
                <a:lnTo>
                  <a:pt x="0" y="0"/>
                </a:lnTo>
                <a:close/>
              </a:path>
            </a:pathLst>
          </a:custGeom>
          <a:blipFill>
            <a:blip r:embed="rId6"/>
            <a:stretch>
              <a:fillRect l="0" t="0" r="0" b="0"/>
            </a:stretch>
          </a:blipFill>
        </p:spPr>
      </p:sp>
      <p:sp>
        <p:nvSpPr>
          <p:cNvPr name="TextBox 8" id="8"/>
          <p:cNvSpPr txBox="true"/>
          <p:nvPr/>
        </p:nvSpPr>
        <p:spPr>
          <a:xfrm rot="0">
            <a:off x="9510979" y="1353756"/>
            <a:ext cx="7748321" cy="1351281"/>
          </a:xfrm>
          <a:prstGeom prst="rect">
            <a:avLst/>
          </a:prstGeom>
        </p:spPr>
        <p:txBody>
          <a:bodyPr anchor="t" rtlCol="false" tIns="0" lIns="0" bIns="0" rIns="0">
            <a:spAutoFit/>
          </a:bodyPr>
          <a:lstStyle/>
          <a:p>
            <a:pPr algn="just">
              <a:lnSpc>
                <a:spcPts val="5319"/>
              </a:lnSpc>
            </a:pPr>
            <a:r>
              <a:rPr lang="en-US" sz="3799">
                <a:solidFill>
                  <a:srgbClr val="FFFFFF"/>
                </a:solidFill>
                <a:latin typeface="Poppins"/>
                <a:ea typeface="Poppins"/>
                <a:cs typeface="Poppins"/>
                <a:sym typeface="Poppins"/>
              </a:rPr>
              <a:t>Retrive the total number of order placed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7320668" y="2188338"/>
            <a:ext cx="11476358" cy="5910325"/>
          </a:xfrm>
          <a:custGeom>
            <a:avLst/>
            <a:gdLst/>
            <a:ahLst/>
            <a:cxnLst/>
            <a:rect r="r" b="b" t="t" l="l"/>
            <a:pathLst>
              <a:path h="5910325" w="11476358">
                <a:moveTo>
                  <a:pt x="0" y="0"/>
                </a:moveTo>
                <a:lnTo>
                  <a:pt x="11476359" y="0"/>
                </a:lnTo>
                <a:lnTo>
                  <a:pt x="11476359" y="5910324"/>
                </a:lnTo>
                <a:lnTo>
                  <a:pt x="0" y="5910324"/>
                </a:lnTo>
                <a:lnTo>
                  <a:pt x="0" y="0"/>
                </a:lnTo>
                <a:close/>
              </a:path>
            </a:pathLst>
          </a:custGeom>
          <a:blipFill>
            <a:blip r:embed="rId3"/>
            <a:stretch>
              <a:fillRect l="0" t="0" r="0" b="0"/>
            </a:stretch>
          </a:blipFill>
        </p:spPr>
      </p:sp>
      <p:sp>
        <p:nvSpPr>
          <p:cNvPr name="Freeform 3" id="3"/>
          <p:cNvSpPr/>
          <p:nvPr/>
        </p:nvSpPr>
        <p:spPr>
          <a:xfrm flipH="false" flipV="false" rot="2063558">
            <a:off x="10358263" y="8453659"/>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4"/>
            <a:stretch>
              <a:fillRect l="0" t="0" r="0" b="0"/>
            </a:stretch>
          </a:blipFill>
        </p:spPr>
      </p:sp>
      <p:sp>
        <p:nvSpPr>
          <p:cNvPr name="Freeform 4" id="4"/>
          <p:cNvSpPr/>
          <p:nvPr/>
        </p:nvSpPr>
        <p:spPr>
          <a:xfrm flipH="false" flipV="false" rot="5400000">
            <a:off x="13655778" y="2188338"/>
            <a:ext cx="11476358" cy="5910325"/>
          </a:xfrm>
          <a:custGeom>
            <a:avLst/>
            <a:gdLst/>
            <a:ahLst/>
            <a:cxnLst/>
            <a:rect r="r" b="b" t="t" l="l"/>
            <a:pathLst>
              <a:path h="5910325" w="11476358">
                <a:moveTo>
                  <a:pt x="0" y="0"/>
                </a:moveTo>
                <a:lnTo>
                  <a:pt x="11476358" y="0"/>
                </a:lnTo>
                <a:lnTo>
                  <a:pt x="11476358" y="5910324"/>
                </a:lnTo>
                <a:lnTo>
                  <a:pt x="0" y="5910324"/>
                </a:lnTo>
                <a:lnTo>
                  <a:pt x="0" y="0"/>
                </a:lnTo>
                <a:close/>
              </a:path>
            </a:pathLst>
          </a:custGeom>
          <a:blipFill>
            <a:blip r:embed="rId3"/>
            <a:stretch>
              <a:fillRect l="0" t="0" r="0" b="0"/>
            </a:stretch>
          </a:blipFill>
        </p:spPr>
      </p:sp>
      <p:sp>
        <p:nvSpPr>
          <p:cNvPr name="Freeform 5" id="5"/>
          <p:cNvSpPr/>
          <p:nvPr/>
        </p:nvSpPr>
        <p:spPr>
          <a:xfrm flipH="false" flipV="false" rot="8498823">
            <a:off x="14433431" y="297841"/>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4"/>
            <a:stretch>
              <a:fillRect l="0" t="0" r="0" b="0"/>
            </a:stretch>
          </a:blipFill>
        </p:spPr>
      </p:sp>
      <p:sp>
        <p:nvSpPr>
          <p:cNvPr name="Freeform 6" id="6"/>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4"/>
            <a:stretch>
              <a:fillRect l="0" t="0" r="0" b="0"/>
            </a:stretch>
          </a:blipFill>
        </p:spPr>
      </p:sp>
      <p:sp>
        <p:nvSpPr>
          <p:cNvPr name="Freeform 7" id="7"/>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5"/>
            <a:stretch>
              <a:fillRect l="0" t="0" r="0" b="0"/>
            </a:stretch>
          </a:blipFill>
        </p:spPr>
      </p:sp>
      <p:sp>
        <p:nvSpPr>
          <p:cNvPr name="Freeform 8" id="8"/>
          <p:cNvSpPr/>
          <p:nvPr/>
        </p:nvSpPr>
        <p:spPr>
          <a:xfrm flipH="false" flipV="false" rot="0">
            <a:off x="4523306" y="-313027"/>
            <a:ext cx="1338372" cy="1341727"/>
          </a:xfrm>
          <a:custGeom>
            <a:avLst/>
            <a:gdLst/>
            <a:ahLst/>
            <a:cxnLst/>
            <a:rect r="r" b="b" t="t" l="l"/>
            <a:pathLst>
              <a:path h="1341727" w="1338372">
                <a:moveTo>
                  <a:pt x="0" y="0"/>
                </a:moveTo>
                <a:lnTo>
                  <a:pt x="1338373" y="0"/>
                </a:lnTo>
                <a:lnTo>
                  <a:pt x="1338373" y="1341727"/>
                </a:lnTo>
                <a:lnTo>
                  <a:pt x="0" y="1341727"/>
                </a:lnTo>
                <a:lnTo>
                  <a:pt x="0" y="0"/>
                </a:lnTo>
                <a:close/>
              </a:path>
            </a:pathLst>
          </a:custGeom>
          <a:blipFill>
            <a:blip r:embed="rId5"/>
            <a:stretch>
              <a:fillRect l="0" t="0" r="0" b="0"/>
            </a:stretch>
          </a:blipFill>
        </p:spPr>
      </p:sp>
      <p:sp>
        <p:nvSpPr>
          <p:cNvPr name="Freeform 9" id="9"/>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5"/>
            <a:stretch>
              <a:fillRect l="0" t="0" r="0" b="0"/>
            </a:stretch>
          </a:blipFill>
        </p:spPr>
      </p:sp>
      <p:sp>
        <p:nvSpPr>
          <p:cNvPr name="Freeform 10" id="10"/>
          <p:cNvSpPr/>
          <p:nvPr/>
        </p:nvSpPr>
        <p:spPr>
          <a:xfrm flipH="false" flipV="false" rot="0">
            <a:off x="4236029" y="3720227"/>
            <a:ext cx="9339411" cy="3612414"/>
          </a:xfrm>
          <a:custGeom>
            <a:avLst/>
            <a:gdLst/>
            <a:ahLst/>
            <a:cxnLst/>
            <a:rect r="r" b="b" t="t" l="l"/>
            <a:pathLst>
              <a:path h="3612414" w="9339411">
                <a:moveTo>
                  <a:pt x="0" y="0"/>
                </a:moveTo>
                <a:lnTo>
                  <a:pt x="9339411" y="0"/>
                </a:lnTo>
                <a:lnTo>
                  <a:pt x="9339411" y="3612413"/>
                </a:lnTo>
                <a:lnTo>
                  <a:pt x="0" y="3612413"/>
                </a:lnTo>
                <a:lnTo>
                  <a:pt x="0" y="0"/>
                </a:lnTo>
                <a:close/>
              </a:path>
            </a:pathLst>
          </a:custGeom>
          <a:blipFill>
            <a:blip r:embed="rId6"/>
            <a:stretch>
              <a:fillRect l="0" t="0" r="0" b="0"/>
            </a:stretch>
          </a:blipFill>
        </p:spPr>
      </p:sp>
      <p:sp>
        <p:nvSpPr>
          <p:cNvPr name="Freeform 11" id="11"/>
          <p:cNvSpPr/>
          <p:nvPr/>
        </p:nvSpPr>
        <p:spPr>
          <a:xfrm flipH="false" flipV="false" rot="0">
            <a:off x="7122988" y="7882394"/>
            <a:ext cx="3044557" cy="1375906"/>
          </a:xfrm>
          <a:custGeom>
            <a:avLst/>
            <a:gdLst/>
            <a:ahLst/>
            <a:cxnLst/>
            <a:rect r="r" b="b" t="t" l="l"/>
            <a:pathLst>
              <a:path h="1375906" w="3044557">
                <a:moveTo>
                  <a:pt x="0" y="0"/>
                </a:moveTo>
                <a:lnTo>
                  <a:pt x="3044557" y="0"/>
                </a:lnTo>
                <a:lnTo>
                  <a:pt x="3044557" y="1375906"/>
                </a:lnTo>
                <a:lnTo>
                  <a:pt x="0" y="1375906"/>
                </a:lnTo>
                <a:lnTo>
                  <a:pt x="0" y="0"/>
                </a:lnTo>
                <a:close/>
              </a:path>
            </a:pathLst>
          </a:custGeom>
          <a:blipFill>
            <a:blip r:embed="rId7"/>
            <a:stretch>
              <a:fillRect l="0" t="0" r="0" b="0"/>
            </a:stretch>
          </a:blipFill>
        </p:spPr>
      </p:sp>
      <p:sp>
        <p:nvSpPr>
          <p:cNvPr name="TextBox 12" id="12"/>
          <p:cNvSpPr txBox="true"/>
          <p:nvPr/>
        </p:nvSpPr>
        <p:spPr>
          <a:xfrm rot="0">
            <a:off x="3025236" y="1318022"/>
            <a:ext cx="10825182" cy="1699099"/>
          </a:xfrm>
          <a:prstGeom prst="rect">
            <a:avLst/>
          </a:prstGeom>
        </p:spPr>
        <p:txBody>
          <a:bodyPr anchor="t" rtlCol="false" tIns="0" lIns="0" bIns="0" rIns="0">
            <a:spAutoFit/>
          </a:bodyPr>
          <a:lstStyle/>
          <a:p>
            <a:pPr algn="ctr">
              <a:lnSpc>
                <a:spcPts val="6623"/>
              </a:lnSpc>
              <a:spcBef>
                <a:spcPct val="0"/>
              </a:spcBef>
            </a:pPr>
            <a:r>
              <a:rPr lang="en-US" sz="4731">
                <a:solidFill>
                  <a:srgbClr val="FFFFFF"/>
                </a:solidFill>
                <a:latin typeface="Poppins"/>
                <a:ea typeface="Poppins"/>
                <a:cs typeface="Poppins"/>
                <a:sym typeface="Poppins"/>
              </a:rPr>
              <a:t>calculate the total revenue generated from pizza sales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11765034" y="0"/>
            <a:ext cx="6522966" cy="10287000"/>
            <a:chOff x="0" y="0"/>
            <a:chExt cx="6915456" cy="10905974"/>
          </a:xfrm>
        </p:grpSpPr>
        <p:sp>
          <p:nvSpPr>
            <p:cNvPr name="Freeform 3" id="3"/>
            <p:cNvSpPr/>
            <p:nvPr/>
          </p:nvSpPr>
          <p:spPr>
            <a:xfrm flipH="false" flipV="false" rot="0">
              <a:off x="-81534" y="-15367"/>
              <a:ext cx="7000039" cy="10932898"/>
            </a:xfrm>
            <a:custGeom>
              <a:avLst/>
              <a:gdLst/>
              <a:ahLst/>
              <a:cxnLst/>
              <a:rect r="r" b="b" t="t" l="l"/>
              <a:pathLst>
                <a:path h="10932898" w="7000039">
                  <a:moveTo>
                    <a:pt x="6996990" y="10891223"/>
                  </a:moveTo>
                  <a:cubicBezTo>
                    <a:pt x="6704456" y="10932898"/>
                    <a:pt x="6446166" y="10918604"/>
                    <a:pt x="6150998" y="10893505"/>
                  </a:cubicBezTo>
                  <a:cubicBezTo>
                    <a:pt x="4520708" y="10929469"/>
                    <a:pt x="2445516" y="10904457"/>
                    <a:pt x="718316" y="10900122"/>
                  </a:cubicBezTo>
                  <a:cubicBezTo>
                    <a:pt x="651352" y="10931120"/>
                    <a:pt x="677416" y="10811138"/>
                    <a:pt x="655927" y="10760943"/>
                  </a:cubicBezTo>
                  <a:cubicBezTo>
                    <a:pt x="597281" y="10672644"/>
                    <a:pt x="547370" y="10589820"/>
                    <a:pt x="522276" y="10478021"/>
                  </a:cubicBezTo>
                  <a:cubicBezTo>
                    <a:pt x="569969" y="9945944"/>
                    <a:pt x="639429" y="10130299"/>
                    <a:pt x="557353" y="9780525"/>
                  </a:cubicBezTo>
                  <a:cubicBezTo>
                    <a:pt x="612809" y="9617160"/>
                    <a:pt x="572326" y="9399949"/>
                    <a:pt x="513265" y="9321232"/>
                  </a:cubicBezTo>
                  <a:cubicBezTo>
                    <a:pt x="456560" y="9031238"/>
                    <a:pt x="500925" y="9219243"/>
                    <a:pt x="436457" y="9060442"/>
                  </a:cubicBezTo>
                  <a:cubicBezTo>
                    <a:pt x="351469" y="9012299"/>
                    <a:pt x="447826" y="8948643"/>
                    <a:pt x="408867" y="8912821"/>
                  </a:cubicBezTo>
                  <a:cubicBezTo>
                    <a:pt x="325127" y="8650204"/>
                    <a:pt x="262184" y="8541599"/>
                    <a:pt x="173176" y="8363403"/>
                  </a:cubicBezTo>
                  <a:cubicBezTo>
                    <a:pt x="116194" y="8305450"/>
                    <a:pt x="180108" y="8231297"/>
                    <a:pt x="152241" y="8191140"/>
                  </a:cubicBezTo>
                  <a:cubicBezTo>
                    <a:pt x="0" y="8024581"/>
                    <a:pt x="157509" y="8064966"/>
                    <a:pt x="128533" y="7947918"/>
                  </a:cubicBezTo>
                  <a:cubicBezTo>
                    <a:pt x="75057" y="7777709"/>
                    <a:pt x="149191" y="7617766"/>
                    <a:pt x="190368" y="7512583"/>
                  </a:cubicBezTo>
                  <a:cubicBezTo>
                    <a:pt x="306549" y="7300391"/>
                    <a:pt x="405124" y="6953354"/>
                    <a:pt x="378366" y="6888328"/>
                  </a:cubicBezTo>
                  <a:cubicBezTo>
                    <a:pt x="381693" y="6770596"/>
                    <a:pt x="477495" y="6703973"/>
                    <a:pt x="447132" y="6581676"/>
                  </a:cubicBezTo>
                  <a:cubicBezTo>
                    <a:pt x="473752" y="6501820"/>
                    <a:pt x="527267" y="6368116"/>
                    <a:pt x="586190" y="6279589"/>
                  </a:cubicBezTo>
                  <a:cubicBezTo>
                    <a:pt x="593954" y="5952859"/>
                    <a:pt x="632081" y="5831932"/>
                    <a:pt x="657175" y="5662635"/>
                  </a:cubicBezTo>
                  <a:cubicBezTo>
                    <a:pt x="711384" y="5511819"/>
                    <a:pt x="728853" y="5362373"/>
                    <a:pt x="782230" y="5235742"/>
                  </a:cubicBezTo>
                  <a:cubicBezTo>
                    <a:pt x="728437" y="5098844"/>
                    <a:pt x="801362" y="5078766"/>
                    <a:pt x="777239" y="5020356"/>
                  </a:cubicBezTo>
                  <a:cubicBezTo>
                    <a:pt x="883161" y="4789683"/>
                    <a:pt x="850719" y="4368722"/>
                    <a:pt x="827288" y="4119568"/>
                  </a:cubicBezTo>
                  <a:cubicBezTo>
                    <a:pt x="791657" y="3943882"/>
                    <a:pt x="763097" y="3855126"/>
                    <a:pt x="684765" y="3779833"/>
                  </a:cubicBezTo>
                  <a:cubicBezTo>
                    <a:pt x="701817" y="3684004"/>
                    <a:pt x="644420" y="3601181"/>
                    <a:pt x="626812" y="3612360"/>
                  </a:cubicBezTo>
                  <a:cubicBezTo>
                    <a:pt x="637072" y="3423670"/>
                    <a:pt x="582863" y="3370964"/>
                    <a:pt x="569692" y="3296811"/>
                  </a:cubicBezTo>
                  <a:cubicBezTo>
                    <a:pt x="504807" y="3201211"/>
                    <a:pt x="654818" y="3187293"/>
                    <a:pt x="573435" y="3063172"/>
                  </a:cubicBezTo>
                  <a:cubicBezTo>
                    <a:pt x="596727" y="2880413"/>
                    <a:pt x="599638" y="2786638"/>
                    <a:pt x="577456" y="2706096"/>
                  </a:cubicBezTo>
                  <a:cubicBezTo>
                    <a:pt x="560541" y="2639244"/>
                    <a:pt x="647470" y="2504400"/>
                    <a:pt x="616414" y="2515580"/>
                  </a:cubicBezTo>
                  <a:cubicBezTo>
                    <a:pt x="617800" y="2414275"/>
                    <a:pt x="577317" y="2371381"/>
                    <a:pt x="554580" y="2341035"/>
                  </a:cubicBezTo>
                  <a:cubicBezTo>
                    <a:pt x="564978" y="2299281"/>
                    <a:pt x="630278" y="2221478"/>
                    <a:pt x="637626" y="2197977"/>
                  </a:cubicBezTo>
                  <a:cubicBezTo>
                    <a:pt x="645529" y="2094162"/>
                    <a:pt x="564978" y="2071118"/>
                    <a:pt x="625010" y="1964566"/>
                  </a:cubicBezTo>
                  <a:cubicBezTo>
                    <a:pt x="583417" y="1838392"/>
                    <a:pt x="550559" y="1821508"/>
                    <a:pt x="564562" y="1729786"/>
                  </a:cubicBezTo>
                  <a:cubicBezTo>
                    <a:pt x="447410" y="1010159"/>
                    <a:pt x="563869" y="1241745"/>
                    <a:pt x="609759" y="855464"/>
                  </a:cubicBezTo>
                  <a:cubicBezTo>
                    <a:pt x="671732" y="567294"/>
                    <a:pt x="590627" y="629811"/>
                    <a:pt x="573712" y="431309"/>
                  </a:cubicBezTo>
                  <a:cubicBezTo>
                    <a:pt x="597143" y="47766"/>
                    <a:pt x="491359" y="107545"/>
                    <a:pt x="631942" y="15367"/>
                  </a:cubicBezTo>
                  <a:cubicBezTo>
                    <a:pt x="2607311" y="48679"/>
                    <a:pt x="4690544" y="38411"/>
                    <a:pt x="6575242" y="19930"/>
                  </a:cubicBezTo>
                  <a:cubicBezTo>
                    <a:pt x="6752980" y="71267"/>
                    <a:pt x="6974808" y="0"/>
                    <a:pt x="6987424" y="53242"/>
                  </a:cubicBezTo>
                  <a:cubicBezTo>
                    <a:pt x="6994910" y="374040"/>
                    <a:pt x="6986870" y="729746"/>
                    <a:pt x="6986731" y="1112604"/>
                  </a:cubicBezTo>
                  <a:cubicBezTo>
                    <a:pt x="6985344" y="2966886"/>
                    <a:pt x="6997117" y="4946887"/>
                    <a:pt x="6987702" y="6729754"/>
                  </a:cubicBezTo>
                  <a:cubicBezTo>
                    <a:pt x="7000039" y="8223995"/>
                    <a:pt x="6976333" y="9475470"/>
                    <a:pt x="6996990" y="10891223"/>
                  </a:cubicBezTo>
                  <a:close/>
                </a:path>
              </a:pathLst>
            </a:custGeom>
            <a:blipFill>
              <a:blip r:embed="rId2"/>
              <a:stretch>
                <a:fillRect l="-68433" t="0" r="-68385" b="-34"/>
              </a:stretch>
            </a:blipFill>
          </p:spPr>
        </p:sp>
      </p:grpSp>
      <p:sp>
        <p:nvSpPr>
          <p:cNvPr name="Freeform 4" id="4"/>
          <p:cNvSpPr/>
          <p:nvPr/>
        </p:nvSpPr>
        <p:spPr>
          <a:xfrm flipH="false" flipV="false" rot="0">
            <a:off x="2788600" y="7687302"/>
            <a:ext cx="6355400" cy="1570998"/>
          </a:xfrm>
          <a:custGeom>
            <a:avLst/>
            <a:gdLst/>
            <a:ahLst/>
            <a:cxnLst/>
            <a:rect r="r" b="b" t="t" l="l"/>
            <a:pathLst>
              <a:path h="1570998" w="6355400">
                <a:moveTo>
                  <a:pt x="0" y="0"/>
                </a:moveTo>
                <a:lnTo>
                  <a:pt x="6355400" y="0"/>
                </a:lnTo>
                <a:lnTo>
                  <a:pt x="6355400" y="1570998"/>
                </a:lnTo>
                <a:lnTo>
                  <a:pt x="0" y="1570998"/>
                </a:lnTo>
                <a:lnTo>
                  <a:pt x="0" y="0"/>
                </a:lnTo>
                <a:close/>
              </a:path>
            </a:pathLst>
          </a:custGeom>
          <a:blipFill>
            <a:blip r:embed="rId3"/>
            <a:stretch>
              <a:fillRect l="0" t="0" r="0" b="0"/>
            </a:stretch>
          </a:blipFill>
        </p:spPr>
      </p:sp>
      <p:sp>
        <p:nvSpPr>
          <p:cNvPr name="Freeform 5" id="5"/>
          <p:cNvSpPr/>
          <p:nvPr/>
        </p:nvSpPr>
        <p:spPr>
          <a:xfrm flipH="false" flipV="false" rot="0">
            <a:off x="542328" y="2877837"/>
            <a:ext cx="10668597" cy="4115087"/>
          </a:xfrm>
          <a:custGeom>
            <a:avLst/>
            <a:gdLst/>
            <a:ahLst/>
            <a:cxnLst/>
            <a:rect r="r" b="b" t="t" l="l"/>
            <a:pathLst>
              <a:path h="4115087" w="10668597">
                <a:moveTo>
                  <a:pt x="0" y="0"/>
                </a:moveTo>
                <a:lnTo>
                  <a:pt x="10668597" y="0"/>
                </a:lnTo>
                <a:lnTo>
                  <a:pt x="10668597" y="4115088"/>
                </a:lnTo>
                <a:lnTo>
                  <a:pt x="0" y="4115088"/>
                </a:lnTo>
                <a:lnTo>
                  <a:pt x="0" y="0"/>
                </a:lnTo>
                <a:close/>
              </a:path>
            </a:pathLst>
          </a:custGeom>
          <a:blipFill>
            <a:blip r:embed="rId4"/>
            <a:stretch>
              <a:fillRect l="-811" t="0" r="-5370" b="0"/>
            </a:stretch>
          </a:blipFill>
        </p:spPr>
      </p:sp>
      <p:sp>
        <p:nvSpPr>
          <p:cNvPr name="TextBox 6" id="6"/>
          <p:cNvSpPr txBox="true"/>
          <p:nvPr/>
        </p:nvSpPr>
        <p:spPr>
          <a:xfrm rot="0">
            <a:off x="542328" y="1192782"/>
            <a:ext cx="10246221" cy="860899"/>
          </a:xfrm>
          <a:prstGeom prst="rect">
            <a:avLst/>
          </a:prstGeom>
        </p:spPr>
        <p:txBody>
          <a:bodyPr anchor="t" rtlCol="false" tIns="0" lIns="0" bIns="0" rIns="0">
            <a:spAutoFit/>
          </a:bodyPr>
          <a:lstStyle/>
          <a:p>
            <a:pPr algn="ctr">
              <a:lnSpc>
                <a:spcPts val="6623"/>
              </a:lnSpc>
              <a:spcBef>
                <a:spcPct val="0"/>
              </a:spcBef>
            </a:pPr>
            <a:r>
              <a:rPr lang="en-US" sz="4731">
                <a:solidFill>
                  <a:srgbClr val="FFFFFF"/>
                </a:solidFill>
                <a:latin typeface="Poppins"/>
                <a:ea typeface="Poppins"/>
                <a:cs typeface="Poppins"/>
                <a:sym typeface="Poppins"/>
              </a:rPr>
              <a:t>Identified the highest-priced pizza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2063558">
            <a:off x="10424255" y="8267457"/>
            <a:ext cx="1285177" cy="2326113"/>
          </a:xfrm>
          <a:custGeom>
            <a:avLst/>
            <a:gdLst/>
            <a:ahLst/>
            <a:cxnLst/>
            <a:rect r="r" b="b" t="t" l="l"/>
            <a:pathLst>
              <a:path h="2326113" w="1285177">
                <a:moveTo>
                  <a:pt x="0" y="0"/>
                </a:moveTo>
                <a:lnTo>
                  <a:pt x="1285178" y="0"/>
                </a:lnTo>
                <a:lnTo>
                  <a:pt x="1285178" y="2326112"/>
                </a:lnTo>
                <a:lnTo>
                  <a:pt x="0" y="2326112"/>
                </a:lnTo>
                <a:lnTo>
                  <a:pt x="0" y="0"/>
                </a:lnTo>
                <a:close/>
              </a:path>
            </a:pathLst>
          </a:custGeom>
          <a:blipFill>
            <a:blip r:embed="rId2"/>
            <a:stretch>
              <a:fillRect l="0" t="0" r="0" b="0"/>
            </a:stretch>
          </a:blipFill>
        </p:spPr>
      </p:sp>
      <p:sp>
        <p:nvSpPr>
          <p:cNvPr name="Freeform 3" id="3"/>
          <p:cNvSpPr/>
          <p:nvPr/>
        </p:nvSpPr>
        <p:spPr>
          <a:xfrm flipH="false" flipV="false" rot="8498823">
            <a:off x="13796815" y="9757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2"/>
            <a:stretch>
              <a:fillRect l="0" t="0" r="0" b="0"/>
            </a:stretch>
          </a:blipFill>
        </p:spPr>
      </p:sp>
      <p:sp>
        <p:nvSpPr>
          <p:cNvPr name="Freeform 4" id="4"/>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2"/>
            <a:stretch>
              <a:fillRect l="0" t="0" r="0" b="0"/>
            </a:stretch>
          </a:blipFill>
        </p:spPr>
      </p:sp>
      <p:sp>
        <p:nvSpPr>
          <p:cNvPr name="Freeform 5" id="5"/>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3"/>
            <a:stretch>
              <a:fillRect l="0" t="0" r="0" b="0"/>
            </a:stretch>
          </a:blipFill>
        </p:spPr>
      </p:sp>
      <p:sp>
        <p:nvSpPr>
          <p:cNvPr name="Freeform 6" id="6"/>
          <p:cNvSpPr/>
          <p:nvPr/>
        </p:nvSpPr>
        <p:spPr>
          <a:xfrm flipH="false" flipV="false" rot="0">
            <a:off x="7805628" y="-313027"/>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3"/>
            <a:stretch>
              <a:fillRect l="0" t="0" r="0" b="0"/>
            </a:stretch>
          </a:blipFill>
        </p:spPr>
      </p:sp>
      <p:sp>
        <p:nvSpPr>
          <p:cNvPr name="Freeform 7" id="7"/>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3"/>
            <a:stretch>
              <a:fillRect l="0" t="0" r="0" b="0"/>
            </a:stretch>
          </a:blipFill>
        </p:spPr>
      </p:sp>
      <p:sp>
        <p:nvSpPr>
          <p:cNvPr name="Freeform 8" id="8"/>
          <p:cNvSpPr/>
          <p:nvPr/>
        </p:nvSpPr>
        <p:spPr>
          <a:xfrm flipH="false" flipV="false" rot="0">
            <a:off x="1666496" y="2917511"/>
            <a:ext cx="8498071" cy="6180415"/>
          </a:xfrm>
          <a:custGeom>
            <a:avLst/>
            <a:gdLst/>
            <a:ahLst/>
            <a:cxnLst/>
            <a:rect r="r" b="b" t="t" l="l"/>
            <a:pathLst>
              <a:path h="6180415" w="8498071">
                <a:moveTo>
                  <a:pt x="0" y="0"/>
                </a:moveTo>
                <a:lnTo>
                  <a:pt x="8498070" y="0"/>
                </a:lnTo>
                <a:lnTo>
                  <a:pt x="8498070" y="6180415"/>
                </a:lnTo>
                <a:lnTo>
                  <a:pt x="0" y="6180415"/>
                </a:lnTo>
                <a:lnTo>
                  <a:pt x="0" y="0"/>
                </a:lnTo>
                <a:close/>
              </a:path>
            </a:pathLst>
          </a:custGeom>
          <a:blipFill>
            <a:blip r:embed="rId4"/>
            <a:stretch>
              <a:fillRect l="0" t="0" r="0" b="0"/>
            </a:stretch>
          </a:blipFill>
        </p:spPr>
      </p:sp>
      <p:sp>
        <p:nvSpPr>
          <p:cNvPr name="Freeform 9" id="9"/>
          <p:cNvSpPr/>
          <p:nvPr/>
        </p:nvSpPr>
        <p:spPr>
          <a:xfrm flipH="false" flipV="false" rot="0">
            <a:off x="12094697" y="4420625"/>
            <a:ext cx="4689414" cy="3629478"/>
          </a:xfrm>
          <a:custGeom>
            <a:avLst/>
            <a:gdLst/>
            <a:ahLst/>
            <a:cxnLst/>
            <a:rect r="r" b="b" t="t" l="l"/>
            <a:pathLst>
              <a:path h="3629478" w="4689414">
                <a:moveTo>
                  <a:pt x="0" y="0"/>
                </a:moveTo>
                <a:lnTo>
                  <a:pt x="4689414" y="0"/>
                </a:lnTo>
                <a:lnTo>
                  <a:pt x="4689414" y="3629477"/>
                </a:lnTo>
                <a:lnTo>
                  <a:pt x="0" y="3629477"/>
                </a:lnTo>
                <a:lnTo>
                  <a:pt x="0" y="0"/>
                </a:lnTo>
                <a:close/>
              </a:path>
            </a:pathLst>
          </a:custGeom>
          <a:blipFill>
            <a:blip r:embed="rId5"/>
            <a:stretch>
              <a:fillRect l="0" t="0" r="0" b="0"/>
            </a:stretch>
          </a:blipFill>
        </p:spPr>
      </p:sp>
      <p:sp>
        <p:nvSpPr>
          <p:cNvPr name="TextBox 10" id="10"/>
          <p:cNvSpPr txBox="true"/>
          <p:nvPr/>
        </p:nvSpPr>
        <p:spPr>
          <a:xfrm rot="0">
            <a:off x="230781" y="885825"/>
            <a:ext cx="9648843" cy="1699099"/>
          </a:xfrm>
          <a:prstGeom prst="rect">
            <a:avLst/>
          </a:prstGeom>
        </p:spPr>
        <p:txBody>
          <a:bodyPr anchor="t" rtlCol="false" tIns="0" lIns="0" bIns="0" rIns="0">
            <a:spAutoFit/>
          </a:bodyPr>
          <a:lstStyle/>
          <a:p>
            <a:pPr algn="ctr">
              <a:lnSpc>
                <a:spcPts val="6623"/>
              </a:lnSpc>
              <a:spcBef>
                <a:spcPct val="0"/>
              </a:spcBef>
            </a:pPr>
            <a:r>
              <a:rPr lang="en-US" sz="4731">
                <a:solidFill>
                  <a:srgbClr val="FFFFFF"/>
                </a:solidFill>
                <a:latin typeface="Poppins"/>
                <a:ea typeface="Poppins"/>
                <a:cs typeface="Poppins"/>
                <a:sym typeface="Poppins"/>
              </a:rPr>
              <a:t>Identifed the most common pizza size orders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334" r="0" b="-3110"/>
            </a:stretch>
          </a:blipFill>
        </p:spPr>
      </p:sp>
      <p:sp>
        <p:nvSpPr>
          <p:cNvPr name="Freeform 3" id="3"/>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530834" y="2757573"/>
            <a:ext cx="8945619" cy="4526062"/>
          </a:xfrm>
          <a:custGeom>
            <a:avLst/>
            <a:gdLst/>
            <a:ahLst/>
            <a:cxnLst/>
            <a:rect r="r" b="b" t="t" l="l"/>
            <a:pathLst>
              <a:path h="4526062" w="8945619">
                <a:moveTo>
                  <a:pt x="0" y="0"/>
                </a:moveTo>
                <a:lnTo>
                  <a:pt x="8945618" y="0"/>
                </a:lnTo>
                <a:lnTo>
                  <a:pt x="8945618" y="4526062"/>
                </a:lnTo>
                <a:lnTo>
                  <a:pt x="0" y="4526062"/>
                </a:lnTo>
                <a:lnTo>
                  <a:pt x="0" y="0"/>
                </a:lnTo>
                <a:close/>
              </a:path>
            </a:pathLst>
          </a:custGeom>
          <a:blipFill>
            <a:blip r:embed="rId5"/>
            <a:stretch>
              <a:fillRect l="-297" t="0" r="-892" b="0"/>
            </a:stretch>
          </a:blipFill>
        </p:spPr>
      </p:sp>
      <p:sp>
        <p:nvSpPr>
          <p:cNvPr name="Freeform 7" id="7"/>
          <p:cNvSpPr/>
          <p:nvPr/>
        </p:nvSpPr>
        <p:spPr>
          <a:xfrm flipH="false" flipV="false" rot="0">
            <a:off x="7340246" y="7609611"/>
            <a:ext cx="5307743" cy="2494000"/>
          </a:xfrm>
          <a:custGeom>
            <a:avLst/>
            <a:gdLst/>
            <a:ahLst/>
            <a:cxnLst/>
            <a:rect r="r" b="b" t="t" l="l"/>
            <a:pathLst>
              <a:path h="2494000" w="5307743">
                <a:moveTo>
                  <a:pt x="0" y="0"/>
                </a:moveTo>
                <a:lnTo>
                  <a:pt x="5307744" y="0"/>
                </a:lnTo>
                <a:lnTo>
                  <a:pt x="5307744" y="2494000"/>
                </a:lnTo>
                <a:lnTo>
                  <a:pt x="0" y="2494000"/>
                </a:lnTo>
                <a:lnTo>
                  <a:pt x="0" y="0"/>
                </a:lnTo>
                <a:close/>
              </a:path>
            </a:pathLst>
          </a:custGeom>
          <a:blipFill>
            <a:blip r:embed="rId6"/>
            <a:stretch>
              <a:fillRect l="0" t="0" r="0" b="0"/>
            </a:stretch>
          </a:blipFill>
        </p:spPr>
      </p:sp>
      <p:sp>
        <p:nvSpPr>
          <p:cNvPr name="TextBox 8" id="8"/>
          <p:cNvSpPr txBox="true"/>
          <p:nvPr/>
        </p:nvSpPr>
        <p:spPr>
          <a:xfrm rot="0">
            <a:off x="2933972" y="1058474"/>
            <a:ext cx="13412067" cy="1699099"/>
          </a:xfrm>
          <a:prstGeom prst="rect">
            <a:avLst/>
          </a:prstGeom>
        </p:spPr>
        <p:txBody>
          <a:bodyPr anchor="t" rtlCol="false" tIns="0" lIns="0" bIns="0" rIns="0">
            <a:spAutoFit/>
          </a:bodyPr>
          <a:lstStyle/>
          <a:p>
            <a:pPr algn="ctr">
              <a:lnSpc>
                <a:spcPts val="6623"/>
              </a:lnSpc>
              <a:spcBef>
                <a:spcPct val="0"/>
              </a:spcBef>
            </a:pPr>
            <a:r>
              <a:rPr lang="en-US" sz="4731">
                <a:solidFill>
                  <a:srgbClr val="FFFFFF"/>
                </a:solidFill>
                <a:latin typeface="Poppins"/>
                <a:ea typeface="Poppins"/>
                <a:cs typeface="Poppins"/>
                <a:sym typeface="Poppins"/>
              </a:rPr>
              <a:t>list of top 5 most ordered pizza types along with their quantities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DAGRBtezzvw</dc:identifier>
  <dcterms:modified xsi:type="dcterms:W3CDTF">2011-08-01T06:04:30Z</dcterms:modified>
  <cp:revision>1</cp:revision>
  <dc:title>Calculate the total revenue generated from pizza sales</dc:title>
</cp:coreProperties>
</file>